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709" r:id="rId2"/>
    <p:sldId id="385" r:id="rId3"/>
    <p:sldId id="369" r:id="rId4"/>
    <p:sldId id="710" r:id="rId5"/>
    <p:sldId id="711" r:id="rId6"/>
    <p:sldId id="366" r:id="rId7"/>
    <p:sldId id="712" r:id="rId8"/>
    <p:sldId id="713" r:id="rId9"/>
    <p:sldId id="381" r:id="rId10"/>
    <p:sldId id="714" r:id="rId11"/>
    <p:sldId id="368" r:id="rId12"/>
    <p:sldId id="367" r:id="rId13"/>
    <p:sldId id="715" r:id="rId14"/>
    <p:sldId id="716" r:id="rId15"/>
    <p:sldId id="376" r:id="rId16"/>
    <p:sldId id="717" r:id="rId17"/>
    <p:sldId id="718" r:id="rId18"/>
    <p:sldId id="388" r:id="rId19"/>
    <p:sldId id="719" r:id="rId20"/>
    <p:sldId id="720" r:id="rId21"/>
    <p:sldId id="721" r:id="rId22"/>
    <p:sldId id="722" r:id="rId23"/>
    <p:sldId id="723" r:id="rId24"/>
    <p:sldId id="724" r:id="rId25"/>
    <p:sldId id="725" r:id="rId26"/>
    <p:sldId id="726" r:id="rId27"/>
    <p:sldId id="727" r:id="rId28"/>
    <p:sldId id="728" r:id="rId29"/>
    <p:sldId id="729" r:id="rId30"/>
    <p:sldId id="730" r:id="rId31"/>
    <p:sldId id="383" r:id="rId32"/>
    <p:sldId id="731" r:id="rId33"/>
    <p:sldId id="386" r:id="rId34"/>
    <p:sldId id="732" r:id="rId35"/>
    <p:sldId id="733" r:id="rId36"/>
    <p:sldId id="734" r:id="rId37"/>
    <p:sldId id="735" r:id="rId38"/>
    <p:sldId id="736" r:id="rId39"/>
    <p:sldId id="365" r:id="rId40"/>
    <p:sldId id="312" r:id="rId41"/>
    <p:sldId id="737" r:id="rId42"/>
    <p:sldId id="738" r:id="rId43"/>
    <p:sldId id="739" r:id="rId44"/>
    <p:sldId id="740" r:id="rId45"/>
    <p:sldId id="741" r:id="rId46"/>
    <p:sldId id="742" r:id="rId47"/>
    <p:sldId id="743" r:id="rId48"/>
    <p:sldId id="744" r:id="rId49"/>
    <p:sldId id="745" r:id="rId50"/>
    <p:sldId id="746" r:id="rId51"/>
    <p:sldId id="747" r:id="rId52"/>
    <p:sldId id="380" r:id="rId53"/>
    <p:sldId id="748" r:id="rId54"/>
    <p:sldId id="384" r:id="rId55"/>
    <p:sldId id="749" r:id="rId56"/>
    <p:sldId id="750" r:id="rId57"/>
    <p:sldId id="751" r:id="rId58"/>
    <p:sldId id="752"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17" y="6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1DF6F-B7D7-4F55-BD8F-4930F5A072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16F1700-1453-4BAE-961A-BE1EE9A8A444}">
      <dgm:prSet custT="1"/>
      <dgm:spPr>
        <a:noFill/>
        <a:ln>
          <a:solidFill>
            <a:schemeClr val="tx1"/>
          </a:solidFill>
        </a:ln>
      </dgm:spPr>
      <dgm:t>
        <a:bodyPr/>
        <a:lstStyle/>
        <a:p>
          <a:pPr rtl="0"/>
          <a:r>
            <a:rPr lang="en-US" sz="3200" b="1">
              <a:solidFill>
                <a:schemeClr val="tx1"/>
              </a:solidFill>
            </a:rPr>
            <a:t>Standard mileage rate includes:</a:t>
          </a:r>
          <a:endParaRPr lang="en-US" sz="3200">
            <a:solidFill>
              <a:schemeClr val="tx1"/>
            </a:solidFill>
          </a:endParaRPr>
        </a:p>
      </dgm:t>
    </dgm:pt>
    <dgm:pt modelId="{6D7C29EB-9BF3-42C2-9001-F183CF21CDCD}" type="parTrans" cxnId="{BBC26E35-1717-4DC2-90DD-0CE4D4D78581}">
      <dgm:prSet/>
      <dgm:spPr/>
      <dgm:t>
        <a:bodyPr/>
        <a:lstStyle/>
        <a:p>
          <a:endParaRPr lang="en-US" sz="1600"/>
        </a:p>
      </dgm:t>
    </dgm:pt>
    <dgm:pt modelId="{649AD1F1-0ED1-4482-978A-1A3983381F12}" type="sibTrans" cxnId="{BBC26E35-1717-4DC2-90DD-0CE4D4D78581}">
      <dgm:prSet/>
      <dgm:spPr/>
      <dgm:t>
        <a:bodyPr/>
        <a:lstStyle/>
        <a:p>
          <a:endParaRPr lang="en-US" sz="1600"/>
        </a:p>
      </dgm:t>
    </dgm:pt>
    <dgm:pt modelId="{549DA890-8072-4471-B1B3-D82AFD5E6C27}">
      <dgm:prSet custT="1"/>
      <dgm:spPr/>
      <dgm:t>
        <a:bodyPr/>
        <a:lstStyle/>
        <a:p>
          <a:pPr rtl="0"/>
          <a:r>
            <a:rPr lang="en-US" sz="2400" b="1"/>
            <a:t>Car depreciation or lease payments</a:t>
          </a:r>
          <a:endParaRPr lang="en-US" sz="2400"/>
        </a:p>
      </dgm:t>
    </dgm:pt>
    <dgm:pt modelId="{5799F5ED-180C-4945-87D4-132038B9065A}" type="parTrans" cxnId="{F416CCCE-7E25-4340-9E8D-057D53E29717}">
      <dgm:prSet/>
      <dgm:spPr/>
      <dgm:t>
        <a:bodyPr/>
        <a:lstStyle/>
        <a:p>
          <a:endParaRPr lang="en-US" sz="1600"/>
        </a:p>
      </dgm:t>
    </dgm:pt>
    <dgm:pt modelId="{98CD590D-4C90-4BE9-9FB9-22F2037EB832}" type="sibTrans" cxnId="{F416CCCE-7E25-4340-9E8D-057D53E29717}">
      <dgm:prSet/>
      <dgm:spPr/>
      <dgm:t>
        <a:bodyPr/>
        <a:lstStyle/>
        <a:p>
          <a:endParaRPr lang="en-US" sz="1600"/>
        </a:p>
      </dgm:t>
    </dgm:pt>
    <dgm:pt modelId="{DEDFABC5-A3A1-4392-BEF3-68A1D3016D52}">
      <dgm:prSet custT="1"/>
      <dgm:spPr/>
      <dgm:t>
        <a:bodyPr/>
        <a:lstStyle/>
        <a:p>
          <a:pPr rtl="0"/>
          <a:r>
            <a:rPr lang="en-US" sz="2400" b="1"/>
            <a:t>Gasoline, oil, etc.</a:t>
          </a:r>
          <a:endParaRPr lang="en-US" sz="2400"/>
        </a:p>
      </dgm:t>
    </dgm:pt>
    <dgm:pt modelId="{5EA438C9-5294-41EA-B80D-B205AEFD4630}" type="parTrans" cxnId="{EF53E61C-FFB4-4785-8265-84AD8BAE0B21}">
      <dgm:prSet/>
      <dgm:spPr/>
      <dgm:t>
        <a:bodyPr/>
        <a:lstStyle/>
        <a:p>
          <a:endParaRPr lang="en-US" sz="1600"/>
        </a:p>
      </dgm:t>
    </dgm:pt>
    <dgm:pt modelId="{465FF960-9220-4904-BFBB-7F84FDD13DE5}" type="sibTrans" cxnId="{EF53E61C-FFB4-4785-8265-84AD8BAE0B21}">
      <dgm:prSet/>
      <dgm:spPr/>
      <dgm:t>
        <a:bodyPr/>
        <a:lstStyle/>
        <a:p>
          <a:endParaRPr lang="en-US" sz="1600"/>
        </a:p>
      </dgm:t>
    </dgm:pt>
    <dgm:pt modelId="{5E05BB31-9D0D-4664-BA2C-C41BC159FA3C}">
      <dgm:prSet custT="1"/>
      <dgm:spPr/>
      <dgm:t>
        <a:bodyPr/>
        <a:lstStyle/>
        <a:p>
          <a:pPr rtl="0"/>
          <a:r>
            <a:rPr lang="en-US" sz="2400" b="1"/>
            <a:t>Repairs and maintenance</a:t>
          </a:r>
          <a:endParaRPr lang="en-US" sz="2400"/>
        </a:p>
      </dgm:t>
    </dgm:pt>
    <dgm:pt modelId="{B866F35B-2CA2-4D7A-897A-4B98BAC2BA46}" type="parTrans" cxnId="{4C39B4C9-85DE-4B93-A8B7-EBC8CCE75562}">
      <dgm:prSet/>
      <dgm:spPr/>
      <dgm:t>
        <a:bodyPr/>
        <a:lstStyle/>
        <a:p>
          <a:endParaRPr lang="en-US" sz="1600"/>
        </a:p>
      </dgm:t>
    </dgm:pt>
    <dgm:pt modelId="{6180784B-C104-474C-ABAA-20CFAD8D0827}" type="sibTrans" cxnId="{4C39B4C9-85DE-4B93-A8B7-EBC8CCE75562}">
      <dgm:prSet/>
      <dgm:spPr/>
      <dgm:t>
        <a:bodyPr/>
        <a:lstStyle/>
        <a:p>
          <a:endParaRPr lang="en-US" sz="1600"/>
        </a:p>
      </dgm:t>
    </dgm:pt>
    <dgm:pt modelId="{80254F25-BC98-4DB0-9AB8-733F96EEC7A1}">
      <dgm:prSet custT="1"/>
      <dgm:spPr/>
      <dgm:t>
        <a:bodyPr/>
        <a:lstStyle/>
        <a:p>
          <a:pPr rtl="0"/>
          <a:r>
            <a:rPr lang="en-US" sz="2400" b="1"/>
            <a:t>Regular car insurance</a:t>
          </a:r>
          <a:endParaRPr lang="en-US" sz="2400"/>
        </a:p>
      </dgm:t>
    </dgm:pt>
    <dgm:pt modelId="{B664F389-B86A-45F5-82EF-D84A5583D61C}" type="parTrans" cxnId="{4A957D8B-8F09-48E2-81D3-7866C79BEFCF}">
      <dgm:prSet/>
      <dgm:spPr/>
      <dgm:t>
        <a:bodyPr/>
        <a:lstStyle/>
        <a:p>
          <a:endParaRPr lang="en-US" sz="1600"/>
        </a:p>
      </dgm:t>
    </dgm:pt>
    <dgm:pt modelId="{608CAB81-0B28-4996-8C13-0C42B9AEE08E}" type="sibTrans" cxnId="{4A957D8B-8F09-48E2-81D3-7866C79BEFCF}">
      <dgm:prSet/>
      <dgm:spPr/>
      <dgm:t>
        <a:bodyPr/>
        <a:lstStyle/>
        <a:p>
          <a:endParaRPr lang="en-US" sz="1600"/>
        </a:p>
      </dgm:t>
    </dgm:pt>
    <dgm:pt modelId="{45C9C3F9-52AB-4540-8529-EE6B23AC0AB3}">
      <dgm:prSet custT="1"/>
      <dgm:spPr/>
      <dgm:t>
        <a:bodyPr/>
        <a:lstStyle/>
        <a:p>
          <a:pPr rtl="0"/>
          <a:r>
            <a:rPr lang="en-US" sz="2400" b="1"/>
            <a:t>Car registration (non-tax portion)</a:t>
          </a:r>
          <a:endParaRPr lang="en-US" sz="2400"/>
        </a:p>
      </dgm:t>
    </dgm:pt>
    <dgm:pt modelId="{27016AB2-4801-48B0-B0FC-1B1BE67758FF}" type="parTrans" cxnId="{2A6780D1-94E3-4469-A78C-03B3B33DE706}">
      <dgm:prSet/>
      <dgm:spPr/>
      <dgm:t>
        <a:bodyPr/>
        <a:lstStyle/>
        <a:p>
          <a:endParaRPr lang="en-US" sz="1600"/>
        </a:p>
      </dgm:t>
    </dgm:pt>
    <dgm:pt modelId="{79968955-C3E9-498E-8AC8-7BA3178EDFC5}" type="sibTrans" cxnId="{2A6780D1-94E3-4469-A78C-03B3B33DE706}">
      <dgm:prSet/>
      <dgm:spPr/>
      <dgm:t>
        <a:bodyPr/>
        <a:lstStyle/>
        <a:p>
          <a:endParaRPr lang="en-US" sz="1600"/>
        </a:p>
      </dgm:t>
    </dgm:pt>
    <dgm:pt modelId="{A9FB4C20-6086-4EA9-BB6F-5206BEB27419}">
      <dgm:prSet custT="1"/>
      <dgm:spPr/>
      <dgm:t>
        <a:bodyPr/>
        <a:lstStyle/>
        <a:p>
          <a:pPr rtl="0"/>
          <a:r>
            <a:rPr lang="en-US" sz="2400" b="1"/>
            <a:t>Car washes</a:t>
          </a:r>
          <a:endParaRPr lang="en-US" sz="2400"/>
        </a:p>
      </dgm:t>
    </dgm:pt>
    <dgm:pt modelId="{578DA798-4F45-4377-BF5B-36D35054BE10}" type="parTrans" cxnId="{3919D419-618C-40E9-8269-C6E84371A75D}">
      <dgm:prSet/>
      <dgm:spPr/>
      <dgm:t>
        <a:bodyPr/>
        <a:lstStyle/>
        <a:p>
          <a:endParaRPr lang="en-US"/>
        </a:p>
      </dgm:t>
    </dgm:pt>
    <dgm:pt modelId="{6C2FA84C-625E-48CE-AE26-7264A5A600B9}" type="sibTrans" cxnId="{3919D419-618C-40E9-8269-C6E84371A75D}">
      <dgm:prSet/>
      <dgm:spPr/>
      <dgm:t>
        <a:bodyPr/>
        <a:lstStyle/>
        <a:p>
          <a:endParaRPr lang="en-US"/>
        </a:p>
      </dgm:t>
    </dgm:pt>
    <dgm:pt modelId="{90B66B8B-DCF4-4A94-B609-EA83F2C4560D}" type="pres">
      <dgm:prSet presAssocID="{CED1DF6F-B7D7-4F55-BD8F-4930F5A07257}" presName="Name0" presStyleCnt="0">
        <dgm:presLayoutVars>
          <dgm:dir/>
          <dgm:animLvl val="lvl"/>
          <dgm:resizeHandles val="exact"/>
        </dgm:presLayoutVars>
      </dgm:prSet>
      <dgm:spPr/>
    </dgm:pt>
    <dgm:pt modelId="{86FBB507-9F6E-4F8C-9AFC-1224CBE05DD4}" type="pres">
      <dgm:prSet presAssocID="{D16F1700-1453-4BAE-961A-BE1EE9A8A444}" presName="linNode" presStyleCnt="0"/>
      <dgm:spPr/>
    </dgm:pt>
    <dgm:pt modelId="{B704C7C6-E6DC-4462-A78C-2EBFFBA17D6B}" type="pres">
      <dgm:prSet presAssocID="{D16F1700-1453-4BAE-961A-BE1EE9A8A444}" presName="parentText" presStyleLbl="node1" presStyleIdx="0" presStyleCnt="1" custScaleY="72018" custLinFactNeighborY="-12237">
        <dgm:presLayoutVars>
          <dgm:chMax val="1"/>
          <dgm:bulletEnabled val="1"/>
        </dgm:presLayoutVars>
      </dgm:prSet>
      <dgm:spPr/>
    </dgm:pt>
    <dgm:pt modelId="{0DEB9819-A941-469C-851D-A06285825792}" type="pres">
      <dgm:prSet presAssocID="{D16F1700-1453-4BAE-961A-BE1EE9A8A444}" presName="descendantText" presStyleLbl="alignAccFollowNode1" presStyleIdx="0" presStyleCnt="1" custScaleY="94163" custLinFactNeighborY="-15419">
        <dgm:presLayoutVars>
          <dgm:bulletEnabled val="1"/>
        </dgm:presLayoutVars>
      </dgm:prSet>
      <dgm:spPr/>
    </dgm:pt>
  </dgm:ptLst>
  <dgm:cxnLst>
    <dgm:cxn modelId="{92B3A709-5230-4C76-B5BA-B35774226963}" type="presOf" srcId="{CED1DF6F-B7D7-4F55-BD8F-4930F5A07257}" destId="{90B66B8B-DCF4-4A94-B609-EA83F2C4560D}" srcOrd="0" destOrd="0" presId="urn:microsoft.com/office/officeart/2005/8/layout/vList5"/>
    <dgm:cxn modelId="{3919D419-618C-40E9-8269-C6E84371A75D}" srcId="{D16F1700-1453-4BAE-961A-BE1EE9A8A444}" destId="{A9FB4C20-6086-4EA9-BB6F-5206BEB27419}" srcOrd="5" destOrd="0" parTransId="{578DA798-4F45-4377-BF5B-36D35054BE10}" sibTransId="{6C2FA84C-625E-48CE-AE26-7264A5A600B9}"/>
    <dgm:cxn modelId="{4B3AD11C-622D-40FE-9BDA-5E77F83699B5}" type="presOf" srcId="{80254F25-BC98-4DB0-9AB8-733F96EEC7A1}" destId="{0DEB9819-A941-469C-851D-A06285825792}" srcOrd="0" destOrd="3" presId="urn:microsoft.com/office/officeart/2005/8/layout/vList5"/>
    <dgm:cxn modelId="{EF53E61C-FFB4-4785-8265-84AD8BAE0B21}" srcId="{D16F1700-1453-4BAE-961A-BE1EE9A8A444}" destId="{DEDFABC5-A3A1-4392-BEF3-68A1D3016D52}" srcOrd="1" destOrd="0" parTransId="{5EA438C9-5294-41EA-B80D-B205AEFD4630}" sibTransId="{465FF960-9220-4904-BFBB-7F84FDD13DE5}"/>
    <dgm:cxn modelId="{3639CE29-7CA4-4274-9A79-61ACEBDF8958}" type="presOf" srcId="{D16F1700-1453-4BAE-961A-BE1EE9A8A444}" destId="{B704C7C6-E6DC-4462-A78C-2EBFFBA17D6B}" srcOrd="0" destOrd="0" presId="urn:microsoft.com/office/officeart/2005/8/layout/vList5"/>
    <dgm:cxn modelId="{BBC26E35-1717-4DC2-90DD-0CE4D4D78581}" srcId="{CED1DF6F-B7D7-4F55-BD8F-4930F5A07257}" destId="{D16F1700-1453-4BAE-961A-BE1EE9A8A444}" srcOrd="0" destOrd="0" parTransId="{6D7C29EB-9BF3-42C2-9001-F183CF21CDCD}" sibTransId="{649AD1F1-0ED1-4482-978A-1A3983381F12}"/>
    <dgm:cxn modelId="{00A8166F-56EC-469E-A831-8CBED299694D}" type="presOf" srcId="{5E05BB31-9D0D-4664-BA2C-C41BC159FA3C}" destId="{0DEB9819-A941-469C-851D-A06285825792}" srcOrd="0" destOrd="2" presId="urn:microsoft.com/office/officeart/2005/8/layout/vList5"/>
    <dgm:cxn modelId="{C0151C58-40A6-4DCD-B81F-79CD6BC4D4B3}" type="presOf" srcId="{549DA890-8072-4471-B1B3-D82AFD5E6C27}" destId="{0DEB9819-A941-469C-851D-A06285825792}" srcOrd="0" destOrd="0" presId="urn:microsoft.com/office/officeart/2005/8/layout/vList5"/>
    <dgm:cxn modelId="{4A957D8B-8F09-48E2-81D3-7866C79BEFCF}" srcId="{D16F1700-1453-4BAE-961A-BE1EE9A8A444}" destId="{80254F25-BC98-4DB0-9AB8-733F96EEC7A1}" srcOrd="3" destOrd="0" parTransId="{B664F389-B86A-45F5-82EF-D84A5583D61C}" sibTransId="{608CAB81-0B28-4996-8C13-0C42B9AEE08E}"/>
    <dgm:cxn modelId="{4B767F9B-EB4B-404E-8B85-0DB40CABFB47}" type="presOf" srcId="{45C9C3F9-52AB-4540-8529-EE6B23AC0AB3}" destId="{0DEB9819-A941-469C-851D-A06285825792}" srcOrd="0" destOrd="4" presId="urn:microsoft.com/office/officeart/2005/8/layout/vList5"/>
    <dgm:cxn modelId="{A9FB9CAF-9588-4567-9C3D-211C0A34D387}" type="presOf" srcId="{A9FB4C20-6086-4EA9-BB6F-5206BEB27419}" destId="{0DEB9819-A941-469C-851D-A06285825792}" srcOrd="0" destOrd="5" presId="urn:microsoft.com/office/officeart/2005/8/layout/vList5"/>
    <dgm:cxn modelId="{50DB17BA-C715-490F-AF5C-0F47B1043D6E}" type="presOf" srcId="{DEDFABC5-A3A1-4392-BEF3-68A1D3016D52}" destId="{0DEB9819-A941-469C-851D-A06285825792}" srcOrd="0" destOrd="1" presId="urn:microsoft.com/office/officeart/2005/8/layout/vList5"/>
    <dgm:cxn modelId="{4C39B4C9-85DE-4B93-A8B7-EBC8CCE75562}" srcId="{D16F1700-1453-4BAE-961A-BE1EE9A8A444}" destId="{5E05BB31-9D0D-4664-BA2C-C41BC159FA3C}" srcOrd="2" destOrd="0" parTransId="{B866F35B-2CA2-4D7A-897A-4B98BAC2BA46}" sibTransId="{6180784B-C104-474C-ABAA-20CFAD8D0827}"/>
    <dgm:cxn modelId="{F416CCCE-7E25-4340-9E8D-057D53E29717}" srcId="{D16F1700-1453-4BAE-961A-BE1EE9A8A444}" destId="{549DA890-8072-4471-B1B3-D82AFD5E6C27}" srcOrd="0" destOrd="0" parTransId="{5799F5ED-180C-4945-87D4-132038B9065A}" sibTransId="{98CD590D-4C90-4BE9-9FB9-22F2037EB832}"/>
    <dgm:cxn modelId="{2A6780D1-94E3-4469-A78C-03B3B33DE706}" srcId="{D16F1700-1453-4BAE-961A-BE1EE9A8A444}" destId="{45C9C3F9-52AB-4540-8529-EE6B23AC0AB3}" srcOrd="4" destOrd="0" parTransId="{27016AB2-4801-48B0-B0FC-1B1BE67758FF}" sibTransId="{79968955-C3E9-498E-8AC8-7BA3178EDFC5}"/>
    <dgm:cxn modelId="{D88B7715-EC4C-40E6-88D1-143341CFA4D5}" type="presParOf" srcId="{90B66B8B-DCF4-4A94-B609-EA83F2C4560D}" destId="{86FBB507-9F6E-4F8C-9AFC-1224CBE05DD4}" srcOrd="0" destOrd="0" presId="urn:microsoft.com/office/officeart/2005/8/layout/vList5"/>
    <dgm:cxn modelId="{8C03C44D-8E4F-4B21-8820-156D8BF46581}" type="presParOf" srcId="{86FBB507-9F6E-4F8C-9AFC-1224CBE05DD4}" destId="{B704C7C6-E6DC-4462-A78C-2EBFFBA17D6B}" srcOrd="0" destOrd="0" presId="urn:microsoft.com/office/officeart/2005/8/layout/vList5"/>
    <dgm:cxn modelId="{A1C2802C-3CD1-48C0-9501-274247C2D5E2}" type="presParOf" srcId="{86FBB507-9F6E-4F8C-9AFC-1224CBE05DD4}" destId="{0DEB9819-A941-469C-851D-A062858257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1DF6F-B7D7-4F55-BD8F-4930F5A072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3DCB48C-D438-498A-B099-D40C6085797A}">
      <dgm:prSet custT="1"/>
      <dgm:spPr>
        <a:noFill/>
        <a:ln>
          <a:solidFill>
            <a:schemeClr val="tx1"/>
          </a:solidFill>
        </a:ln>
      </dgm:spPr>
      <dgm:t>
        <a:bodyPr/>
        <a:lstStyle/>
        <a:p>
          <a:pPr rtl="0"/>
          <a:r>
            <a:rPr lang="en-US" sz="3200" b="1">
              <a:solidFill>
                <a:schemeClr val="tx1"/>
              </a:solidFill>
            </a:rPr>
            <a:t>Standard mileage rate does </a:t>
          </a:r>
          <a:r>
            <a:rPr lang="en-US" sz="3200" b="1" u="none">
              <a:solidFill>
                <a:srgbClr val="0000FF"/>
              </a:solidFill>
            </a:rPr>
            <a:t>not</a:t>
          </a:r>
          <a:r>
            <a:rPr lang="en-US" sz="3200" b="1">
              <a:solidFill>
                <a:schemeClr val="tx1"/>
              </a:solidFill>
            </a:rPr>
            <a:t> include:</a:t>
          </a:r>
          <a:endParaRPr lang="en-US" sz="3200">
            <a:solidFill>
              <a:schemeClr val="tx1"/>
            </a:solidFill>
          </a:endParaRPr>
        </a:p>
      </dgm:t>
    </dgm:pt>
    <dgm:pt modelId="{E251C602-B168-428C-A717-7D891045CE25}" type="parTrans" cxnId="{53089DBD-4844-4C07-B929-E3ACD274B7DD}">
      <dgm:prSet/>
      <dgm:spPr/>
      <dgm:t>
        <a:bodyPr/>
        <a:lstStyle/>
        <a:p>
          <a:endParaRPr lang="en-US" sz="1600"/>
        </a:p>
      </dgm:t>
    </dgm:pt>
    <dgm:pt modelId="{83203A61-5BC4-48FA-B1B7-36525C757D5A}" type="sibTrans" cxnId="{53089DBD-4844-4C07-B929-E3ACD274B7DD}">
      <dgm:prSet/>
      <dgm:spPr/>
      <dgm:t>
        <a:bodyPr/>
        <a:lstStyle/>
        <a:p>
          <a:endParaRPr lang="en-US" sz="1600"/>
        </a:p>
      </dgm:t>
    </dgm:pt>
    <dgm:pt modelId="{600D6C6D-6720-4E64-9A96-FD7C927DE04D}">
      <dgm:prSet custT="1"/>
      <dgm:spPr/>
      <dgm:t>
        <a:bodyPr/>
        <a:lstStyle/>
        <a:p>
          <a:pPr rtl="0"/>
          <a:r>
            <a:rPr lang="en-US" sz="2400" b="1"/>
            <a:t>Parking</a:t>
          </a:r>
          <a:endParaRPr lang="en-US" sz="2400"/>
        </a:p>
      </dgm:t>
    </dgm:pt>
    <dgm:pt modelId="{0619F8B1-73D1-4FEA-9418-8D59791CA610}" type="parTrans" cxnId="{712B123D-95A1-4010-AC5F-E0DB954FE311}">
      <dgm:prSet/>
      <dgm:spPr/>
      <dgm:t>
        <a:bodyPr/>
        <a:lstStyle/>
        <a:p>
          <a:endParaRPr lang="en-US" sz="1600"/>
        </a:p>
      </dgm:t>
    </dgm:pt>
    <dgm:pt modelId="{DCBDC202-1F16-4808-B7DE-D9813C6651F6}" type="sibTrans" cxnId="{712B123D-95A1-4010-AC5F-E0DB954FE311}">
      <dgm:prSet/>
      <dgm:spPr/>
      <dgm:t>
        <a:bodyPr/>
        <a:lstStyle/>
        <a:p>
          <a:endParaRPr lang="en-US" sz="1600"/>
        </a:p>
      </dgm:t>
    </dgm:pt>
    <dgm:pt modelId="{D36E4B28-12BD-4652-9FCF-F16902FA888D}">
      <dgm:prSet custT="1"/>
      <dgm:spPr/>
      <dgm:t>
        <a:bodyPr/>
        <a:lstStyle/>
        <a:p>
          <a:pPr rtl="0"/>
          <a:r>
            <a:rPr lang="en-US" sz="2400" b="1"/>
            <a:t>Tolls</a:t>
          </a:r>
          <a:endParaRPr lang="en-US" sz="2400"/>
        </a:p>
      </dgm:t>
    </dgm:pt>
    <dgm:pt modelId="{6BB8A7CC-833C-445C-AA30-D45F4E7F000A}" type="parTrans" cxnId="{2B520A7E-ED37-46B8-8FAF-B8231F0F9E71}">
      <dgm:prSet/>
      <dgm:spPr/>
      <dgm:t>
        <a:bodyPr/>
        <a:lstStyle/>
        <a:p>
          <a:endParaRPr lang="en-US" sz="1600"/>
        </a:p>
      </dgm:t>
    </dgm:pt>
    <dgm:pt modelId="{DA009ECE-9AA8-41A9-B64F-5F4FB38E99D2}" type="sibTrans" cxnId="{2B520A7E-ED37-46B8-8FAF-B8231F0F9E71}">
      <dgm:prSet/>
      <dgm:spPr/>
      <dgm:t>
        <a:bodyPr/>
        <a:lstStyle/>
        <a:p>
          <a:endParaRPr lang="en-US" sz="1600"/>
        </a:p>
      </dgm:t>
    </dgm:pt>
    <dgm:pt modelId="{43B69B8B-54E9-4718-B674-29E358EBAD2A}">
      <dgm:prSet custT="1"/>
      <dgm:spPr/>
      <dgm:t>
        <a:bodyPr/>
        <a:lstStyle/>
        <a:p>
          <a:pPr rtl="0"/>
          <a:r>
            <a:rPr lang="en-US" sz="2400" b="1"/>
            <a:t>Car registration (property tax portion)</a:t>
          </a:r>
        </a:p>
      </dgm:t>
    </dgm:pt>
    <dgm:pt modelId="{4883F459-FB70-4279-96F3-4F1EDD840CBC}" type="parTrans" cxnId="{C574D16C-9543-40F3-B29E-1B89BAC8F86A}">
      <dgm:prSet/>
      <dgm:spPr/>
      <dgm:t>
        <a:bodyPr/>
        <a:lstStyle/>
        <a:p>
          <a:endParaRPr lang="en-US" sz="1600"/>
        </a:p>
      </dgm:t>
    </dgm:pt>
    <dgm:pt modelId="{40961E8A-8597-40ED-AD27-537E1F6EB39A}" type="sibTrans" cxnId="{C574D16C-9543-40F3-B29E-1B89BAC8F86A}">
      <dgm:prSet/>
      <dgm:spPr/>
      <dgm:t>
        <a:bodyPr/>
        <a:lstStyle/>
        <a:p>
          <a:endParaRPr lang="en-US" sz="1600"/>
        </a:p>
      </dgm:t>
    </dgm:pt>
    <dgm:pt modelId="{AE224D0E-E779-42E6-858A-60D696F6CBBF}">
      <dgm:prSet custT="1"/>
      <dgm:spPr/>
      <dgm:t>
        <a:bodyPr/>
        <a:lstStyle/>
        <a:p>
          <a:pPr rtl="0"/>
          <a:r>
            <a:rPr lang="en-US" sz="2400" b="1"/>
            <a:t>Interest on car loan (business portion only)</a:t>
          </a:r>
        </a:p>
      </dgm:t>
    </dgm:pt>
    <dgm:pt modelId="{CD5CB589-F45F-461B-BB3E-53FC34BB6C1A}" type="parTrans" cxnId="{5725AE32-C950-4CD3-956B-548D2533C0BA}">
      <dgm:prSet/>
      <dgm:spPr/>
      <dgm:t>
        <a:bodyPr/>
        <a:lstStyle/>
        <a:p>
          <a:endParaRPr lang="en-US"/>
        </a:p>
      </dgm:t>
    </dgm:pt>
    <dgm:pt modelId="{63265F9F-B595-4E92-807E-50C64492B727}" type="sibTrans" cxnId="{5725AE32-C950-4CD3-956B-548D2533C0BA}">
      <dgm:prSet/>
      <dgm:spPr/>
      <dgm:t>
        <a:bodyPr/>
        <a:lstStyle/>
        <a:p>
          <a:endParaRPr lang="en-US"/>
        </a:p>
      </dgm:t>
    </dgm:pt>
    <dgm:pt modelId="{90B66B8B-DCF4-4A94-B609-EA83F2C4560D}" type="pres">
      <dgm:prSet presAssocID="{CED1DF6F-B7D7-4F55-BD8F-4930F5A07257}" presName="Name0" presStyleCnt="0">
        <dgm:presLayoutVars>
          <dgm:dir/>
          <dgm:animLvl val="lvl"/>
          <dgm:resizeHandles val="exact"/>
        </dgm:presLayoutVars>
      </dgm:prSet>
      <dgm:spPr/>
    </dgm:pt>
    <dgm:pt modelId="{8E55E45D-6E24-4242-93A0-844B41280E3E}" type="pres">
      <dgm:prSet presAssocID="{D3DCB48C-D438-498A-B099-D40C6085797A}" presName="linNode" presStyleCnt="0"/>
      <dgm:spPr/>
    </dgm:pt>
    <dgm:pt modelId="{C7E1AE82-3349-41BB-810F-65DC9C087A9F}" type="pres">
      <dgm:prSet presAssocID="{D3DCB48C-D438-498A-B099-D40C6085797A}" presName="parentText" presStyleLbl="node1" presStyleIdx="0" presStyleCnt="1" custScaleY="66473" custLinFactNeighborY="-6043">
        <dgm:presLayoutVars>
          <dgm:chMax val="1"/>
          <dgm:bulletEnabled val="1"/>
        </dgm:presLayoutVars>
      </dgm:prSet>
      <dgm:spPr/>
    </dgm:pt>
    <dgm:pt modelId="{428F41BE-7642-4A3D-94C8-594E66AA4432}" type="pres">
      <dgm:prSet presAssocID="{D3DCB48C-D438-498A-B099-D40C6085797A}" presName="descendantText" presStyleLbl="alignAccFollowNode1" presStyleIdx="0" presStyleCnt="1" custScaleY="89617" custLinFactNeighborY="-8624">
        <dgm:presLayoutVars>
          <dgm:bulletEnabled val="1"/>
        </dgm:presLayoutVars>
      </dgm:prSet>
      <dgm:spPr/>
    </dgm:pt>
  </dgm:ptLst>
  <dgm:cxnLst>
    <dgm:cxn modelId="{D4DF2909-C8BB-4E65-9B9D-6497E7068E9D}" type="presOf" srcId="{AE224D0E-E779-42E6-858A-60D696F6CBBF}" destId="{428F41BE-7642-4A3D-94C8-594E66AA4432}" srcOrd="0" destOrd="3" presId="urn:microsoft.com/office/officeart/2005/8/layout/vList5"/>
    <dgm:cxn modelId="{632C3D12-238C-4E9B-8D93-4C3AFEB8C5A8}" type="presOf" srcId="{D36E4B28-12BD-4652-9FCF-F16902FA888D}" destId="{428F41BE-7642-4A3D-94C8-594E66AA4432}" srcOrd="0" destOrd="1" presId="urn:microsoft.com/office/officeart/2005/8/layout/vList5"/>
    <dgm:cxn modelId="{98E87F23-DBCA-48EE-B614-468F4A921932}" type="presOf" srcId="{CED1DF6F-B7D7-4F55-BD8F-4930F5A07257}" destId="{90B66B8B-DCF4-4A94-B609-EA83F2C4560D}" srcOrd="0" destOrd="0" presId="urn:microsoft.com/office/officeart/2005/8/layout/vList5"/>
    <dgm:cxn modelId="{5725AE32-C950-4CD3-956B-548D2533C0BA}" srcId="{D3DCB48C-D438-498A-B099-D40C6085797A}" destId="{AE224D0E-E779-42E6-858A-60D696F6CBBF}" srcOrd="3" destOrd="0" parTransId="{CD5CB589-F45F-461B-BB3E-53FC34BB6C1A}" sibTransId="{63265F9F-B595-4E92-807E-50C64492B727}"/>
    <dgm:cxn modelId="{712B123D-95A1-4010-AC5F-E0DB954FE311}" srcId="{D3DCB48C-D438-498A-B099-D40C6085797A}" destId="{600D6C6D-6720-4E64-9A96-FD7C927DE04D}" srcOrd="0" destOrd="0" parTransId="{0619F8B1-73D1-4FEA-9418-8D59791CA610}" sibTransId="{DCBDC202-1F16-4808-B7DE-D9813C6651F6}"/>
    <dgm:cxn modelId="{AF0DA740-1EFA-495F-9F55-B6224E09D7A7}" type="presOf" srcId="{600D6C6D-6720-4E64-9A96-FD7C927DE04D}" destId="{428F41BE-7642-4A3D-94C8-594E66AA4432}" srcOrd="0" destOrd="0" presId="urn:microsoft.com/office/officeart/2005/8/layout/vList5"/>
    <dgm:cxn modelId="{C574D16C-9543-40F3-B29E-1B89BAC8F86A}" srcId="{D3DCB48C-D438-498A-B099-D40C6085797A}" destId="{43B69B8B-54E9-4718-B674-29E358EBAD2A}" srcOrd="2" destOrd="0" parTransId="{4883F459-FB70-4279-96F3-4F1EDD840CBC}" sibTransId="{40961E8A-8597-40ED-AD27-537E1F6EB39A}"/>
    <dgm:cxn modelId="{7CD48673-B193-49F9-A504-ADA9604F2633}" type="presOf" srcId="{D3DCB48C-D438-498A-B099-D40C6085797A}" destId="{C7E1AE82-3349-41BB-810F-65DC9C087A9F}" srcOrd="0" destOrd="0" presId="urn:microsoft.com/office/officeart/2005/8/layout/vList5"/>
    <dgm:cxn modelId="{2B520A7E-ED37-46B8-8FAF-B8231F0F9E71}" srcId="{D3DCB48C-D438-498A-B099-D40C6085797A}" destId="{D36E4B28-12BD-4652-9FCF-F16902FA888D}" srcOrd="1" destOrd="0" parTransId="{6BB8A7CC-833C-445C-AA30-D45F4E7F000A}" sibTransId="{DA009ECE-9AA8-41A9-B64F-5F4FB38E99D2}"/>
    <dgm:cxn modelId="{D1FDDE94-D4A9-4CD9-AC96-2599B28C0197}" type="presOf" srcId="{43B69B8B-54E9-4718-B674-29E358EBAD2A}" destId="{428F41BE-7642-4A3D-94C8-594E66AA4432}" srcOrd="0" destOrd="2" presId="urn:microsoft.com/office/officeart/2005/8/layout/vList5"/>
    <dgm:cxn modelId="{53089DBD-4844-4C07-B929-E3ACD274B7DD}" srcId="{CED1DF6F-B7D7-4F55-BD8F-4930F5A07257}" destId="{D3DCB48C-D438-498A-B099-D40C6085797A}" srcOrd="0" destOrd="0" parTransId="{E251C602-B168-428C-A717-7D891045CE25}" sibTransId="{83203A61-5BC4-48FA-B1B7-36525C757D5A}"/>
    <dgm:cxn modelId="{6BB7FF3F-38DC-408D-B891-9F2FDE56B352}" type="presParOf" srcId="{90B66B8B-DCF4-4A94-B609-EA83F2C4560D}" destId="{8E55E45D-6E24-4242-93A0-844B41280E3E}" srcOrd="0" destOrd="0" presId="urn:microsoft.com/office/officeart/2005/8/layout/vList5"/>
    <dgm:cxn modelId="{C13E2478-A3ED-482D-BA7B-3027DBEA9C9D}" type="presParOf" srcId="{8E55E45D-6E24-4242-93A0-844B41280E3E}" destId="{C7E1AE82-3349-41BB-810F-65DC9C087A9F}" srcOrd="0" destOrd="0" presId="urn:microsoft.com/office/officeart/2005/8/layout/vList5"/>
    <dgm:cxn modelId="{2078517C-1FE3-410C-84BB-C28A57B88708}" type="presParOf" srcId="{8E55E45D-6E24-4242-93A0-844B41280E3E}" destId="{428F41BE-7642-4A3D-94C8-594E66AA44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B9819-A941-469C-851D-A06285825792}">
      <dsp:nvSpPr>
        <dsp:cNvPr id="0" name=""/>
        <dsp:cNvSpPr/>
      </dsp:nvSpPr>
      <dsp:spPr>
        <a:xfrm rot="5400000">
          <a:off x="4996497" y="-1485201"/>
          <a:ext cx="3271900" cy="62423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a:t>Car depreciation or lease payments</a:t>
          </a:r>
          <a:endParaRPr lang="en-US" sz="2400" kern="1200"/>
        </a:p>
        <a:p>
          <a:pPr marL="228600" lvl="1" indent="-228600" algn="l" defTabSz="1066800" rtl="0">
            <a:lnSpc>
              <a:spcPct val="90000"/>
            </a:lnSpc>
            <a:spcBef>
              <a:spcPct val="0"/>
            </a:spcBef>
            <a:spcAft>
              <a:spcPct val="15000"/>
            </a:spcAft>
            <a:buChar char="•"/>
          </a:pPr>
          <a:r>
            <a:rPr lang="en-US" sz="2400" b="1" kern="1200"/>
            <a:t>Gasoline, oil, etc.</a:t>
          </a:r>
          <a:endParaRPr lang="en-US" sz="2400" kern="1200"/>
        </a:p>
        <a:p>
          <a:pPr marL="228600" lvl="1" indent="-228600" algn="l" defTabSz="1066800" rtl="0">
            <a:lnSpc>
              <a:spcPct val="90000"/>
            </a:lnSpc>
            <a:spcBef>
              <a:spcPct val="0"/>
            </a:spcBef>
            <a:spcAft>
              <a:spcPct val="15000"/>
            </a:spcAft>
            <a:buChar char="•"/>
          </a:pPr>
          <a:r>
            <a:rPr lang="en-US" sz="2400" b="1" kern="1200"/>
            <a:t>Repairs and maintenance</a:t>
          </a:r>
          <a:endParaRPr lang="en-US" sz="2400" kern="1200"/>
        </a:p>
        <a:p>
          <a:pPr marL="228600" lvl="1" indent="-228600" algn="l" defTabSz="1066800" rtl="0">
            <a:lnSpc>
              <a:spcPct val="90000"/>
            </a:lnSpc>
            <a:spcBef>
              <a:spcPct val="0"/>
            </a:spcBef>
            <a:spcAft>
              <a:spcPct val="15000"/>
            </a:spcAft>
            <a:buChar char="•"/>
          </a:pPr>
          <a:r>
            <a:rPr lang="en-US" sz="2400" b="1" kern="1200"/>
            <a:t>Regular car insurance</a:t>
          </a:r>
          <a:endParaRPr lang="en-US" sz="2400" kern="1200"/>
        </a:p>
        <a:p>
          <a:pPr marL="228600" lvl="1" indent="-228600" algn="l" defTabSz="1066800" rtl="0">
            <a:lnSpc>
              <a:spcPct val="90000"/>
            </a:lnSpc>
            <a:spcBef>
              <a:spcPct val="0"/>
            </a:spcBef>
            <a:spcAft>
              <a:spcPct val="15000"/>
            </a:spcAft>
            <a:buChar char="•"/>
          </a:pPr>
          <a:r>
            <a:rPr lang="en-US" sz="2400" b="1" kern="1200"/>
            <a:t>Car registration (non-tax portion)</a:t>
          </a:r>
          <a:endParaRPr lang="en-US" sz="2400" kern="1200"/>
        </a:p>
        <a:p>
          <a:pPr marL="228600" lvl="1" indent="-228600" algn="l" defTabSz="1066800" rtl="0">
            <a:lnSpc>
              <a:spcPct val="90000"/>
            </a:lnSpc>
            <a:spcBef>
              <a:spcPct val="0"/>
            </a:spcBef>
            <a:spcAft>
              <a:spcPct val="15000"/>
            </a:spcAft>
            <a:buChar char="•"/>
          </a:pPr>
          <a:r>
            <a:rPr lang="en-US" sz="2400" b="1" kern="1200"/>
            <a:t>Car washes</a:t>
          </a:r>
          <a:endParaRPr lang="en-US" sz="2400" kern="1200"/>
        </a:p>
      </dsp:txBody>
      <dsp:txXfrm rot="-5400000">
        <a:off x="3511296" y="159721"/>
        <a:ext cx="6082583" cy="2952458"/>
      </dsp:txXfrm>
    </dsp:sp>
    <dsp:sp modelId="{B704C7C6-E6DC-4462-A78C-2EBFFBA17D6B}">
      <dsp:nvSpPr>
        <dsp:cNvPr id="0" name=""/>
        <dsp:cNvSpPr/>
      </dsp:nvSpPr>
      <dsp:spPr>
        <a:xfrm>
          <a:off x="0" y="76183"/>
          <a:ext cx="3511296" cy="3128029"/>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a:solidFill>
                <a:schemeClr val="tx1"/>
              </a:solidFill>
            </a:rPr>
            <a:t>Standard mileage rate includes:</a:t>
          </a:r>
          <a:endParaRPr lang="en-US" sz="3200" kern="1200">
            <a:solidFill>
              <a:schemeClr val="tx1"/>
            </a:solidFill>
          </a:endParaRPr>
        </a:p>
      </dsp:txBody>
      <dsp:txXfrm>
        <a:off x="152698" y="228881"/>
        <a:ext cx="3205900" cy="2822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F41BE-7642-4A3D-94C8-594E66AA4432}">
      <dsp:nvSpPr>
        <dsp:cNvPr id="0" name=""/>
        <dsp:cNvSpPr/>
      </dsp:nvSpPr>
      <dsp:spPr>
        <a:xfrm rot="5400000">
          <a:off x="5075478" y="-1249111"/>
          <a:ext cx="3113939" cy="62423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a:t>Parking</a:t>
          </a:r>
          <a:endParaRPr lang="en-US" sz="2400" kern="1200"/>
        </a:p>
        <a:p>
          <a:pPr marL="228600" lvl="1" indent="-228600" algn="l" defTabSz="1066800" rtl="0">
            <a:lnSpc>
              <a:spcPct val="90000"/>
            </a:lnSpc>
            <a:spcBef>
              <a:spcPct val="0"/>
            </a:spcBef>
            <a:spcAft>
              <a:spcPct val="15000"/>
            </a:spcAft>
            <a:buChar char="•"/>
          </a:pPr>
          <a:r>
            <a:rPr lang="en-US" sz="2400" b="1" kern="1200"/>
            <a:t>Tolls</a:t>
          </a:r>
          <a:endParaRPr lang="en-US" sz="2400" kern="1200"/>
        </a:p>
        <a:p>
          <a:pPr marL="228600" lvl="1" indent="-228600" algn="l" defTabSz="1066800" rtl="0">
            <a:lnSpc>
              <a:spcPct val="90000"/>
            </a:lnSpc>
            <a:spcBef>
              <a:spcPct val="0"/>
            </a:spcBef>
            <a:spcAft>
              <a:spcPct val="15000"/>
            </a:spcAft>
            <a:buChar char="•"/>
          </a:pPr>
          <a:r>
            <a:rPr lang="en-US" sz="2400" b="1" kern="1200"/>
            <a:t>Car registration (property tax portion)</a:t>
          </a:r>
        </a:p>
        <a:p>
          <a:pPr marL="228600" lvl="1" indent="-228600" algn="l" defTabSz="1066800" rtl="0">
            <a:lnSpc>
              <a:spcPct val="90000"/>
            </a:lnSpc>
            <a:spcBef>
              <a:spcPct val="0"/>
            </a:spcBef>
            <a:spcAft>
              <a:spcPct val="15000"/>
            </a:spcAft>
            <a:buChar char="•"/>
          </a:pPr>
          <a:r>
            <a:rPr lang="en-US" sz="2400" b="1" kern="1200"/>
            <a:t>Interest on car loan (business portion only)</a:t>
          </a:r>
        </a:p>
      </dsp:txBody>
      <dsp:txXfrm rot="-5400000">
        <a:off x="3511296" y="467081"/>
        <a:ext cx="6090294" cy="2809919"/>
      </dsp:txXfrm>
    </dsp:sp>
    <dsp:sp modelId="{C7E1AE82-3349-41BB-810F-65DC9C087A9F}">
      <dsp:nvSpPr>
        <dsp:cNvPr id="0" name=""/>
        <dsp:cNvSpPr/>
      </dsp:nvSpPr>
      <dsp:spPr>
        <a:xfrm>
          <a:off x="0" y="465634"/>
          <a:ext cx="3511296" cy="2887188"/>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a:solidFill>
                <a:schemeClr val="tx1"/>
              </a:solidFill>
            </a:rPr>
            <a:t>Standard mileage rate does </a:t>
          </a:r>
          <a:r>
            <a:rPr lang="en-US" sz="3200" b="1" u="none" kern="1200">
              <a:solidFill>
                <a:srgbClr val="0000FF"/>
              </a:solidFill>
            </a:rPr>
            <a:t>not</a:t>
          </a:r>
          <a:r>
            <a:rPr lang="en-US" sz="3200" b="1" kern="1200">
              <a:solidFill>
                <a:schemeClr val="tx1"/>
              </a:solidFill>
            </a:rPr>
            <a:t> include:</a:t>
          </a:r>
          <a:endParaRPr lang="en-US" sz="3200" kern="1200">
            <a:solidFill>
              <a:schemeClr val="tx1"/>
            </a:solidFill>
          </a:endParaRPr>
        </a:p>
      </dsp:txBody>
      <dsp:txXfrm>
        <a:off x="140941" y="606575"/>
        <a:ext cx="3229414" cy="26053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2DC10-BC87-4471-B69D-133B2E95094D}"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FE41B-A6BB-44FA-AA7C-004F53476FBE}" type="slidenum">
              <a:rPr lang="en-US" smtClean="0"/>
              <a:t>‹#›</a:t>
            </a:fld>
            <a:endParaRPr lang="en-US"/>
          </a:p>
        </p:txBody>
      </p:sp>
    </p:spTree>
    <p:extLst>
      <p:ext uri="{BB962C8B-B14F-4D97-AF65-F5344CB8AC3E}">
        <p14:creationId xmlns:p14="http://schemas.microsoft.com/office/powerpoint/2010/main" val="40271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70673" y="8829846"/>
            <a:ext cx="3038155" cy="46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A8BF0DD-B6B7-4E42-806D-2132CB24E43C}" type="slidenum">
              <a:rPr lang="en-US" altLang="en-US">
                <a:solidFill>
                  <a:srgbClr val="000000"/>
                </a:solidFill>
                <a:ea typeface="MS PGothic" pitchFamily="34" charset="-128"/>
              </a:rPr>
              <a:pPr algn="r" eaLnBrk="1" hangingPunct="1">
                <a:spcBef>
                  <a:spcPct val="0"/>
                </a:spcBef>
              </a:pPr>
              <a:t>1</a:t>
            </a:fld>
            <a:endParaRPr lang="en-US" altLang="en-US">
              <a:solidFill>
                <a:srgbClr val="000000"/>
              </a:solidFill>
              <a:ea typeface="MS PGothic" pitchFamily="34" charset="-128"/>
            </a:endParaRPr>
          </a:p>
        </p:txBody>
      </p:sp>
      <p:sp>
        <p:nvSpPr>
          <p:cNvPr id="79875"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t>Most</a:t>
            </a:r>
            <a:r>
              <a:rPr lang="en-US" altLang="en-US" b="0" baseline="0" dirty="0"/>
              <a:t> of this lesson is intended for all volunteers who will be preparing Schedule C returns</a:t>
            </a:r>
          </a:p>
          <a:p>
            <a:pPr eaLnBrk="1" hangingPunct="1">
              <a:spcBef>
                <a:spcPct val="0"/>
              </a:spcBef>
            </a:pPr>
            <a:r>
              <a:rPr lang="en-US" altLang="en-US" b="0" baseline="0" dirty="0"/>
              <a:t>Comprehensive topics are at the end </a:t>
            </a:r>
          </a:p>
          <a:p>
            <a:pPr lvl="1" eaLnBrk="1" hangingPunct="1">
              <a:spcBef>
                <a:spcPct val="0"/>
              </a:spcBef>
            </a:pPr>
            <a:r>
              <a:rPr lang="en-US" altLang="en-US" b="0" baseline="0" dirty="0"/>
              <a:t>New counselors should be aware of these topics</a:t>
            </a:r>
          </a:p>
          <a:p>
            <a:pPr lvl="1" eaLnBrk="1" hangingPunct="1">
              <a:spcBef>
                <a:spcPct val="0"/>
              </a:spcBef>
            </a:pPr>
            <a:r>
              <a:rPr lang="en-US" altLang="en-US" b="0" baseline="0" dirty="0"/>
              <a:t>Experienced counselors should have a good working knowledge</a:t>
            </a:r>
          </a:p>
          <a:p>
            <a:pPr eaLnBrk="1" hangingPunct="1">
              <a:spcBef>
                <a:spcPct val="0"/>
              </a:spcBef>
            </a:pPr>
            <a:r>
              <a:rPr lang="en-US" altLang="en-US" b="0" baseline="0" dirty="0"/>
              <a:t>Emphasis should be placed on the interview – determine whether the return is in scope or not BEFORE starting the return</a:t>
            </a:r>
          </a:p>
          <a:p>
            <a:pPr eaLnBrk="1" hangingPunct="1">
              <a:spcBef>
                <a:spcPct val="0"/>
              </a:spcBef>
            </a:pPr>
            <a:r>
              <a:rPr lang="en-US" altLang="en-US" b="0" baseline="0" dirty="0"/>
              <a:t>Note change in car washes inclusion in standard mileage rate</a:t>
            </a:r>
            <a:endParaRPr lang="en-US" altLang="en-US" b="0" dirty="0"/>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77051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b="1" dirty="0"/>
              <a:t>Passive activities</a:t>
            </a:r>
            <a:r>
              <a:rPr lang="en-US" altLang="en-US" b="1" baseline="0" dirty="0"/>
              <a:t> with losses are out of scope</a:t>
            </a:r>
            <a:endParaRPr lang="en-US" altLang="en-US" b="1" dirty="0"/>
          </a:p>
          <a:p>
            <a:pPr marL="173196" indent="-173196">
              <a:spcBef>
                <a:spcPct val="0"/>
              </a:spcBef>
              <a:buFontTx/>
              <a:buChar char="•"/>
            </a:pPr>
            <a:r>
              <a:rPr lang="en-US" altLang="en-US" b="1" dirty="0"/>
              <a:t>Depreciation –</a:t>
            </a:r>
            <a:r>
              <a:rPr lang="en-US" altLang="en-US" b="1" baseline="0" dirty="0"/>
              <a:t> </a:t>
            </a:r>
            <a:r>
              <a:rPr lang="en-US" altLang="en-US" b="1" dirty="0"/>
              <a:t>the cost of items that are expected to last more than a year are spread over a period of years rather than deducted in the year of purchase.</a:t>
            </a:r>
          </a:p>
          <a:p>
            <a:pPr marL="628842" lvl="1" indent="-173196">
              <a:spcBef>
                <a:spcPct val="0"/>
              </a:spcBef>
              <a:buFontTx/>
              <a:buChar char="•"/>
            </a:pPr>
            <a:r>
              <a:rPr lang="en-US" altLang="en-US" b="1" dirty="0"/>
              <a:t>If the taxpayers have such a cost from a prior year’s purchase, they should be referred to a professional tax preparer. Out of scope</a:t>
            </a:r>
          </a:p>
          <a:p>
            <a:pPr marL="455646" lvl="1" indent="0">
              <a:spcBef>
                <a:spcPct val="0"/>
              </a:spcBef>
              <a:buFontTx/>
              <a:buNone/>
            </a:pPr>
            <a:endParaRPr lang="en-US" altLang="en-US" b="1" dirty="0"/>
          </a:p>
          <a:p>
            <a:pPr marL="173196" indent="-173196">
              <a:spcBef>
                <a:spcPct val="0"/>
              </a:spcBef>
              <a:buFontTx/>
              <a:buChar char="•"/>
            </a:pPr>
            <a:endParaRPr lang="en-US" altLang="en-US" dirty="0"/>
          </a:p>
        </p:txBody>
      </p:sp>
      <p:sp>
        <p:nvSpPr>
          <p:cNvPr id="9011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E11C10F2-C639-4486-9156-E3CD0A1A945B}" type="slidenum">
              <a:rPr lang="en-US" altLang="en-US">
                <a:solidFill>
                  <a:srgbClr val="000000"/>
                </a:solidFill>
                <a:ea typeface="MS PGothic" pitchFamily="34" charset="-128"/>
              </a:rPr>
              <a:pPr>
                <a:spcBef>
                  <a:spcPct val="0"/>
                </a:spcBef>
              </a:pPr>
              <a:t>10</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2577602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endParaRPr lang="en-US" altLang="en-US" b="1"/>
          </a:p>
        </p:txBody>
      </p:sp>
      <p:sp>
        <p:nvSpPr>
          <p:cNvPr id="9114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3D95CF17-D272-4191-B950-EE54320490E2}" type="slidenum">
              <a:rPr lang="en-US" altLang="en-US">
                <a:solidFill>
                  <a:srgbClr val="000000"/>
                </a:solidFill>
                <a:ea typeface="MS PGothic" pitchFamily="34" charset="-128"/>
              </a:rPr>
              <a:pPr>
                <a:spcBef>
                  <a:spcPct val="0"/>
                </a:spcBef>
              </a:pPr>
              <a:t>11</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141524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89" indent="-174689">
              <a:spcBef>
                <a:spcPct val="0"/>
              </a:spcBef>
              <a:buFontTx/>
              <a:buChar char="•"/>
              <a:defRPr/>
            </a:pPr>
            <a:r>
              <a:rPr lang="en-US" altLang="en-US" dirty="0"/>
              <a:t>Bartering – exchanging goods or services for other goods or services – out of scope</a:t>
            </a:r>
          </a:p>
          <a:p>
            <a:pPr marL="640527" lvl="1" indent="-174689">
              <a:spcBef>
                <a:spcPct val="0"/>
              </a:spcBef>
              <a:buFontTx/>
              <a:buChar char="•"/>
              <a:defRPr/>
            </a:pPr>
            <a:r>
              <a:rPr lang="en-US" altLang="en-US" dirty="0"/>
              <a:t>If a Taxpayer says they have received goods or services, refer them to a professional preparer</a:t>
            </a:r>
          </a:p>
          <a:p>
            <a:pPr marL="640527" lvl="1" indent="-174689">
              <a:spcBef>
                <a:spcPct val="0"/>
              </a:spcBef>
              <a:buFontTx/>
              <a:buChar char="•"/>
              <a:defRPr/>
            </a:pPr>
            <a:r>
              <a:rPr lang="en-US" altLang="en-US" dirty="0"/>
              <a:t>The value of what they received must be included in income</a:t>
            </a:r>
          </a:p>
          <a:p>
            <a:pPr marL="173196" indent="-173196">
              <a:spcBef>
                <a:spcPct val="0"/>
              </a:spcBef>
              <a:buFontTx/>
              <a:buChar char="•"/>
            </a:pPr>
            <a:endParaRPr lang="en-US" altLang="en-US" dirty="0"/>
          </a:p>
        </p:txBody>
      </p:sp>
      <p:sp>
        <p:nvSpPr>
          <p:cNvPr id="9011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E11C10F2-C639-4486-9156-E3CD0A1A945B}" type="slidenum">
              <a:rPr lang="en-US" altLang="en-US">
                <a:solidFill>
                  <a:srgbClr val="000000"/>
                </a:solidFill>
                <a:ea typeface="MS PGothic" pitchFamily="34" charset="-128"/>
              </a:rPr>
              <a:pPr>
                <a:spcBef>
                  <a:spcPct val="0"/>
                </a:spcBef>
              </a:pPr>
              <a:t>12</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3248752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altLang="en-US" dirty="0"/>
              <a:t>Emphasize:</a:t>
            </a:r>
          </a:p>
          <a:p>
            <a:pPr>
              <a:buFontTx/>
              <a:buChar char="•"/>
            </a:pPr>
            <a:r>
              <a:rPr lang="en-US" altLang="en-US" b="1" dirty="0"/>
              <a:t>Fraudsters will make up a business with no expenses just to get the EIC</a:t>
            </a:r>
          </a:p>
          <a:p>
            <a:pPr>
              <a:buFontTx/>
              <a:buChar char="•"/>
            </a:pPr>
            <a:r>
              <a:rPr lang="en-US" altLang="en-US" b="1" dirty="0"/>
              <a:t>One thing</a:t>
            </a:r>
            <a:r>
              <a:rPr lang="en-US" altLang="en-US" b="1" baseline="0" dirty="0"/>
              <a:t> to check, is it being conducted “in a businesslike manner</a:t>
            </a:r>
            <a:r>
              <a:rPr lang="en-US" altLang="en-US" b="1" dirty="0"/>
              <a:t>?”</a:t>
            </a:r>
            <a:r>
              <a:rPr lang="en-US" altLang="en-US" b="1" baseline="0" dirty="0"/>
              <a:t> Are there businesslike records being maintained (i.e. a ledger or spreadsheet, receipts for expenses, copies of invoices/receipts given to customers)</a:t>
            </a:r>
            <a:endParaRPr lang="en-US" altLang="en-US" b="1" dirty="0"/>
          </a:p>
          <a:p>
            <a:pPr>
              <a:buFontTx/>
              <a:buChar char="•"/>
            </a:pPr>
            <a:r>
              <a:rPr lang="en-US" altLang="en-US" b="1" dirty="0"/>
              <a:t>ALL business expenses must be claimed</a:t>
            </a:r>
          </a:p>
          <a:p>
            <a:pPr marL="639250" lvl="1" indent="-173196">
              <a:buFontTx/>
              <a:buChar char="•"/>
            </a:pPr>
            <a:endParaRPr lang="en-US" altLang="en-US" b="1" dirty="0"/>
          </a:p>
          <a:p>
            <a:r>
              <a:rPr lang="en-US" altLang="en-US" dirty="0"/>
              <a:t>Watch for examples of incorrect, incomplete, or inconsistent information, such as: </a:t>
            </a:r>
          </a:p>
          <a:p>
            <a:r>
              <a:rPr lang="en-US" altLang="en-US" dirty="0"/>
              <a:t>• Schedule C income in round numbers </a:t>
            </a:r>
          </a:p>
          <a:p>
            <a:r>
              <a:rPr lang="en-US" altLang="en-US" dirty="0"/>
              <a:t>• Schedule C cash businesses as the only income on a return claiming EIC </a:t>
            </a:r>
          </a:p>
          <a:p>
            <a:r>
              <a:rPr lang="en-US" altLang="en-US" dirty="0"/>
              <a:t>• Schedule C with little or no expenses when expenses would be expected </a:t>
            </a:r>
          </a:p>
          <a:p>
            <a:r>
              <a:rPr lang="en-US" altLang="en-US" dirty="0"/>
              <a:t>• Schedule C taxpayers with little or no records for income and expenses </a:t>
            </a:r>
          </a:p>
          <a:p>
            <a:r>
              <a:rPr lang="en-US" altLang="en-US" dirty="0"/>
              <a:t>• Any Schedule C income that brings the taxpayer to the maximum EIC </a:t>
            </a:r>
          </a:p>
          <a:p>
            <a:r>
              <a:rPr lang="en-US" altLang="en-US" dirty="0"/>
              <a:t>• Schedule C without a Form 1099-MISC</a:t>
            </a:r>
            <a:endParaRPr lang="en-US" altLang="en-US" b="1" dirty="0"/>
          </a:p>
        </p:txBody>
      </p:sp>
      <p:sp>
        <p:nvSpPr>
          <p:cNvPr id="9523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A3DC8214-5C90-4814-B739-77142097C2AE}" type="slidenum">
              <a:rPr lang="en-US" altLang="en-US"/>
              <a:pPr>
                <a:spcBef>
                  <a:spcPct val="0"/>
                </a:spcBef>
              </a:pPr>
              <a:t>13</a:t>
            </a:fld>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159908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b="1"/>
              <a:t>Answers:</a:t>
            </a:r>
          </a:p>
          <a:p>
            <a:pPr marL="639250" lvl="1" indent="-173196">
              <a:spcBef>
                <a:spcPct val="0"/>
              </a:spcBef>
              <a:buFontTx/>
              <a:buChar char="•"/>
            </a:pPr>
            <a:r>
              <a:rPr lang="en-US" altLang="en-US" b="1"/>
              <a:t>Recycling: yes</a:t>
            </a:r>
          </a:p>
          <a:p>
            <a:pPr marL="639250" lvl="1" indent="-173196">
              <a:spcBef>
                <a:spcPct val="0"/>
              </a:spcBef>
              <a:buFontTx/>
              <a:buChar char="•"/>
            </a:pPr>
            <a:r>
              <a:rPr lang="en-US" altLang="en-US" b="1"/>
              <a:t>Poll worker: no</a:t>
            </a:r>
          </a:p>
          <a:p>
            <a:pPr marL="639250" lvl="1" indent="-173196">
              <a:spcBef>
                <a:spcPct val="0"/>
              </a:spcBef>
              <a:buFontTx/>
              <a:buChar char="•"/>
            </a:pPr>
            <a:r>
              <a:rPr lang="en-US" altLang="en-US" b="1"/>
              <a:t>Babysitter: yes</a:t>
            </a:r>
          </a:p>
          <a:p>
            <a:pPr marL="639250" lvl="1" indent="-173196">
              <a:spcBef>
                <a:spcPct val="0"/>
              </a:spcBef>
              <a:buFontTx/>
              <a:buChar char="•"/>
            </a:pPr>
            <a:r>
              <a:rPr lang="en-US" altLang="en-US" b="1"/>
              <a:t>One-time executor: no, if not in business of being an executor (e.g. for a deceased family member or friend)</a:t>
            </a:r>
          </a:p>
          <a:p>
            <a:pPr marL="639250" lvl="1" indent="-173196">
              <a:spcBef>
                <a:spcPct val="0"/>
              </a:spcBef>
              <a:buFontTx/>
              <a:buChar char="•"/>
            </a:pPr>
            <a:r>
              <a:rPr lang="en-US" altLang="en-US" b="1"/>
              <a:t>Related caregiver: only if taxpayer is in the business of caregiving; otherwise no</a:t>
            </a:r>
          </a:p>
          <a:p>
            <a:pPr marL="639250" lvl="1" indent="-173196">
              <a:spcBef>
                <a:spcPct val="0"/>
              </a:spcBef>
              <a:buFontTx/>
              <a:buChar char="•"/>
            </a:pPr>
            <a:r>
              <a:rPr lang="en-US" altLang="en-US" b="1"/>
              <a:t>Unrelated caregiver: yes</a:t>
            </a:r>
          </a:p>
          <a:p>
            <a:pPr marL="173196" indent="-173196">
              <a:spcBef>
                <a:spcPct val="0"/>
              </a:spcBef>
              <a:buFontTx/>
              <a:buChar char="•"/>
            </a:pPr>
            <a:r>
              <a:rPr lang="en-US" altLang="en-US" b="1"/>
              <a:t>Caregivers that are properly considered household employees may report their income as wages on 1040 L 7 IF the total received from that service recipient is less than $2,000 for the year</a:t>
            </a:r>
          </a:p>
          <a:p>
            <a:pPr marL="639250" lvl="1" indent="-173196">
              <a:spcBef>
                <a:spcPct val="0"/>
              </a:spcBef>
              <a:buFontTx/>
              <a:buChar char="•"/>
            </a:pPr>
            <a:r>
              <a:rPr lang="en-US" altLang="en-US" b="1"/>
              <a:t>If there are multiple service recipients and each is less than $2,000, they may all be reported as wages</a:t>
            </a:r>
          </a:p>
          <a:p>
            <a:pPr marL="1105304" lvl="2" indent="-173196">
              <a:spcBef>
                <a:spcPct val="0"/>
              </a:spcBef>
              <a:buFontTx/>
              <a:buChar char="•"/>
            </a:pPr>
            <a:r>
              <a:rPr lang="en-US" altLang="en-US" b="1"/>
              <a:t>Use Notes feature to add up multiple recipients</a:t>
            </a:r>
          </a:p>
          <a:p>
            <a:pPr marL="173196" indent="-173196">
              <a:spcBef>
                <a:spcPct val="0"/>
              </a:spcBef>
              <a:buFontTx/>
              <a:buChar char="•"/>
            </a:pPr>
            <a:r>
              <a:rPr lang="en-US" altLang="en-US" b="1"/>
              <a:t>If the amount received from any one recipient, the Taxpayer has a choice of reporting on Sch C as a business or using Form 8919 to “turn in” their employer</a:t>
            </a:r>
          </a:p>
          <a:p>
            <a:pPr marL="639250" lvl="1" indent="-173196">
              <a:spcBef>
                <a:spcPct val="0"/>
              </a:spcBef>
              <a:buFontTx/>
              <a:buChar char="•"/>
            </a:pPr>
            <a:r>
              <a:rPr lang="en-US" altLang="en-US" b="1"/>
              <a:t>Form 8919 is out of scope</a:t>
            </a:r>
          </a:p>
        </p:txBody>
      </p:sp>
      <p:sp>
        <p:nvSpPr>
          <p:cNvPr id="9933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BF4E5D3C-30A4-4015-8726-91697564FB4D}" type="slidenum">
              <a:rPr lang="en-US" altLang="en-US">
                <a:solidFill>
                  <a:srgbClr val="000000"/>
                </a:solidFill>
                <a:ea typeface="MS PGothic" pitchFamily="34" charset="-128"/>
              </a:rPr>
              <a:pPr>
                <a:spcBef>
                  <a:spcPct val="0"/>
                </a:spcBef>
              </a:pPr>
              <a:t>14</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7252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Header Placeholder 3"/>
          <p:cNvSpPr>
            <a:spLocks noGrp="1"/>
          </p:cNvSpPr>
          <p:nvPr>
            <p:ph type="hdr" sz="quarter" idx="10"/>
          </p:nvPr>
        </p:nvSpPr>
        <p:spPr>
          <a:xfrm>
            <a:off x="0" y="0"/>
            <a:ext cx="2971800" cy="458788"/>
          </a:xfrm>
          <a:prstGeom prst="rect">
            <a:avLst/>
          </a:prstGeom>
        </p:spPr>
        <p:txBody>
          <a:bodyPr/>
          <a:lstStyle/>
          <a:p>
            <a:r>
              <a:rPr lang="en-US"/>
              <a:t>NTTC</a:t>
            </a:r>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072E9D64-B47E-4937-ABDB-20193A2728F8}" type="slidenum">
              <a:rPr lang="en-US" smtClean="0"/>
              <a:t>15</a:t>
            </a:fld>
            <a:endParaRPr lang="en-US"/>
          </a:p>
        </p:txBody>
      </p:sp>
    </p:spTree>
    <p:extLst>
      <p:ext uri="{BB962C8B-B14F-4D97-AF65-F5344CB8AC3E}">
        <p14:creationId xmlns:p14="http://schemas.microsoft.com/office/powerpoint/2010/main" val="407307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Many taxpayers may not want to take these steps our of fear of losing their job. It </a:t>
            </a:r>
            <a:r>
              <a:rPr lang="en-US"/>
              <a:t>is their </a:t>
            </a:r>
            <a:r>
              <a:rPr lang="en-US" dirty="0"/>
              <a:t>choice, but SE taxes must then be paid.</a:t>
            </a:r>
          </a:p>
        </p:txBody>
      </p:sp>
      <p:sp>
        <p:nvSpPr>
          <p:cNvPr id="4" name="Header Placeholder 3"/>
          <p:cNvSpPr>
            <a:spLocks noGrp="1"/>
          </p:cNvSpPr>
          <p:nvPr>
            <p:ph type="hdr" sz="quarter"/>
          </p:nvPr>
        </p:nvSpPr>
        <p:spPr>
          <a:xfrm>
            <a:off x="0" y="0"/>
            <a:ext cx="2971800" cy="458788"/>
          </a:xfrm>
          <a:prstGeom prst="rect">
            <a:avLst/>
          </a:prstGeom>
        </p:spPr>
        <p:txBody>
          <a:bodyPr/>
          <a:lstStyle/>
          <a:p>
            <a:r>
              <a:rPr lang="en-US"/>
              <a:t>NTTC</a:t>
            </a:r>
          </a:p>
        </p:txBody>
      </p:sp>
      <p:sp>
        <p:nvSpPr>
          <p:cNvPr id="6" name="Slide Number Placeholder 5"/>
          <p:cNvSpPr>
            <a:spLocks noGrp="1"/>
          </p:cNvSpPr>
          <p:nvPr>
            <p:ph type="sldNum" sz="quarter" idx="5"/>
          </p:nvPr>
        </p:nvSpPr>
        <p:spPr>
          <a:xfrm>
            <a:off x="3884613" y="8685213"/>
            <a:ext cx="2971800" cy="458787"/>
          </a:xfrm>
          <a:prstGeom prst="rect">
            <a:avLst/>
          </a:prstGeom>
        </p:spPr>
        <p:txBody>
          <a:bodyPr/>
          <a:lstStyle/>
          <a:p>
            <a:fld id="{493D3F23-AD5A-4D1A-94BD-79F15D43E731}" type="slidenum">
              <a:rPr lang="en-US" smtClean="0"/>
              <a:pPr/>
              <a:t>16</a:t>
            </a:fld>
            <a:endParaRPr lang="en-US"/>
          </a:p>
        </p:txBody>
      </p:sp>
    </p:spTree>
    <p:extLst>
      <p:ext uri="{BB962C8B-B14F-4D97-AF65-F5344CB8AC3E}">
        <p14:creationId xmlns:p14="http://schemas.microsoft.com/office/powerpoint/2010/main" val="333033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n-US" altLang="en-US" b="1"/>
              <a:t>Graphic designer:</a:t>
            </a:r>
          </a:p>
          <a:p>
            <a:pPr lvl="1" eaLnBrk="1" hangingPunct="1"/>
            <a:r>
              <a:rPr lang="en-US" altLang="en-US" b="1"/>
              <a:t>Category: Professional, Scientific, &amp; Technical Services</a:t>
            </a:r>
          </a:p>
          <a:p>
            <a:pPr lvl="1" eaLnBrk="1" hangingPunct="1"/>
            <a:r>
              <a:rPr lang="en-US" altLang="en-US" b="1"/>
              <a:t>Code: Graphic designer: 541400</a:t>
            </a:r>
          </a:p>
          <a:p>
            <a:endParaRPr lang="en-US" altLang="en-US"/>
          </a:p>
        </p:txBody>
      </p:sp>
      <p:sp>
        <p:nvSpPr>
          <p:cNvPr id="10445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0AAB2267-8211-4375-9C3C-81E98C11E29B}" type="slidenum">
              <a:rPr lang="en-US" altLang="en-US"/>
              <a:pPr>
                <a:spcBef>
                  <a:spcPct val="0"/>
                </a:spcBef>
              </a:pPr>
              <a:t>17</a:t>
            </a:fld>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3268120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dirty="0"/>
              <a:t>Control +</a:t>
            </a:r>
            <a:r>
              <a:rPr lang="en-US" baseline="0" dirty="0"/>
              <a:t> F will </a:t>
            </a:r>
            <a:r>
              <a:rPr lang="en-US" i="1" baseline="0" dirty="0"/>
              <a:t>help</a:t>
            </a:r>
            <a:r>
              <a:rPr lang="en-US" baseline="0" dirty="0"/>
              <a:t> find codes. Not a perfect system. </a:t>
            </a:r>
            <a:endParaRPr lang="en-US" dirty="0"/>
          </a:p>
        </p:txBody>
      </p:sp>
      <p:sp>
        <p:nvSpPr>
          <p:cNvPr id="4" name="Header Placeholder 3"/>
          <p:cNvSpPr>
            <a:spLocks noGrp="1"/>
          </p:cNvSpPr>
          <p:nvPr>
            <p:ph type="hdr" sz="quarter" idx="10"/>
          </p:nvPr>
        </p:nvSpPr>
        <p:spPr>
          <a:xfrm>
            <a:off x="0" y="0"/>
            <a:ext cx="2971800" cy="458788"/>
          </a:xfrm>
          <a:prstGeom prst="rect">
            <a:avLst/>
          </a:prstGeom>
        </p:spPr>
        <p:txBody>
          <a:bodyPr/>
          <a:lstStyle/>
          <a:p>
            <a:r>
              <a:rPr lang="en-US"/>
              <a:t>NTTC</a:t>
            </a:r>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18</a:t>
            </a:fld>
            <a:endParaRPr lang="en-US"/>
          </a:p>
        </p:txBody>
      </p:sp>
    </p:spTree>
    <p:extLst>
      <p:ext uri="{BB962C8B-B14F-4D97-AF65-F5344CB8AC3E}">
        <p14:creationId xmlns:p14="http://schemas.microsoft.com/office/powerpoint/2010/main" val="552421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 to look up codes or if running TS, demonstrate in program</a:t>
            </a:r>
          </a:p>
          <a:p>
            <a:r>
              <a:rPr lang="en-US" altLang="en-US" dirty="0" err="1"/>
              <a:t>Uber</a:t>
            </a:r>
            <a:r>
              <a:rPr lang="en-US" altLang="en-US" baseline="0" dirty="0"/>
              <a:t> driver is listed under “other transit” </a:t>
            </a:r>
            <a:endParaRPr lang="en-US" altLang="en-US" dirty="0"/>
          </a:p>
        </p:txBody>
      </p:sp>
      <p:sp>
        <p:nvSpPr>
          <p:cNvPr id="10547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90358CA6-ADDE-4C84-B8F9-01D8039BE31F}" type="slidenum">
              <a:rPr lang="en-US" altLang="en-US"/>
              <a:pPr>
                <a:spcBef>
                  <a:spcPct val="0"/>
                </a:spcBef>
              </a:pPr>
              <a:t>19</a:t>
            </a:fld>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417260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a:buNone/>
            </a:pPr>
            <a:r>
              <a:rPr lang="en-US" dirty="0"/>
              <a:t>Comprehensive</a:t>
            </a:r>
            <a:r>
              <a:rPr lang="en-US" baseline="0" dirty="0"/>
              <a:t> topics include</a:t>
            </a:r>
          </a:p>
          <a:p>
            <a:r>
              <a:rPr lang="en-US" dirty="0"/>
              <a:t>Jointly run business</a:t>
            </a:r>
          </a:p>
          <a:p>
            <a:r>
              <a:rPr lang="en-US" dirty="0"/>
              <a:t>Statutory employees</a:t>
            </a:r>
          </a:p>
          <a:p>
            <a:r>
              <a:rPr lang="en-US" dirty="0"/>
              <a:t>Notaries public</a:t>
            </a:r>
          </a:p>
          <a:p>
            <a:pPr lvl="1">
              <a:buNone/>
            </a:pPr>
            <a:endParaRPr lang="en-US" dirty="0"/>
          </a:p>
        </p:txBody>
      </p:sp>
      <p:sp>
        <p:nvSpPr>
          <p:cNvPr id="4" name="Header Placeholder 3"/>
          <p:cNvSpPr>
            <a:spLocks noGrp="1"/>
          </p:cNvSpPr>
          <p:nvPr>
            <p:ph type="hdr" sz="quarter" idx="10"/>
          </p:nvPr>
        </p:nvSpPr>
        <p:spPr>
          <a:xfrm>
            <a:off x="0" y="0"/>
            <a:ext cx="2971800" cy="458788"/>
          </a:xfrm>
          <a:prstGeom prst="rect">
            <a:avLst/>
          </a:prstGeom>
        </p:spPr>
        <p:txBody>
          <a:bodyPr/>
          <a:lstStyle/>
          <a:p>
            <a:r>
              <a:rPr lang="en-US"/>
              <a:t>NTTC</a:t>
            </a:r>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2</a:t>
            </a:fld>
            <a:endParaRPr lang="en-US"/>
          </a:p>
        </p:txBody>
      </p:sp>
    </p:spTree>
    <p:extLst>
      <p:ext uri="{BB962C8B-B14F-4D97-AF65-F5344CB8AC3E}">
        <p14:creationId xmlns:p14="http://schemas.microsoft.com/office/powerpoint/2010/main" val="112787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3884613" y="8685213"/>
            <a:ext cx="2971800" cy="458787"/>
          </a:xfrm>
          <a:prstGeom prst="rect">
            <a:avLst/>
          </a:prstGeom>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fld id="{37DF4F67-FA3F-4400-95A5-176E5F2090AE}" type="slidenum">
              <a:rPr lang="en-GB" altLang="en-US" smtClean="0"/>
              <a:pPr/>
              <a:t>20</a:t>
            </a:fld>
            <a:endParaRPr lang="en-GB"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pPr marL="170867" indent="-170867">
              <a:spcBef>
                <a:spcPct val="0"/>
              </a:spcBef>
              <a:buClr>
                <a:schemeClr val="accent2">
                  <a:lumMod val="75000"/>
                </a:schemeClr>
              </a:buClr>
              <a:buSzPct val="120000"/>
            </a:pPr>
            <a:r>
              <a:rPr lang="en-US" altLang="en-US" dirty="0"/>
              <a:t>Consider the business.</a:t>
            </a:r>
          </a:p>
          <a:p>
            <a:pPr marL="626513" lvl="1" indent="-170867">
              <a:spcBef>
                <a:spcPct val="0"/>
              </a:spcBef>
              <a:buClr>
                <a:schemeClr val="accent2">
                  <a:lumMod val="75000"/>
                </a:schemeClr>
              </a:buClr>
              <a:buSzPct val="120000"/>
              <a:buFont typeface="Wingdings" panose="05000000000000000000" pitchFamily="2" charset="2"/>
              <a:buChar char="§"/>
            </a:pPr>
            <a:r>
              <a:rPr lang="en-US" altLang="en-US" dirty="0"/>
              <a:t>Is it likely that the Taxpayer would have cash income?</a:t>
            </a:r>
          </a:p>
          <a:p>
            <a:pPr marL="626513" lvl="1" indent="-170867">
              <a:spcBef>
                <a:spcPct val="0"/>
              </a:spcBef>
              <a:buClr>
                <a:schemeClr val="accent2">
                  <a:lumMod val="75000"/>
                </a:schemeClr>
              </a:buClr>
              <a:buSzPct val="120000"/>
              <a:buFont typeface="Wingdings" panose="05000000000000000000" pitchFamily="2" charset="2"/>
              <a:buChar char="§"/>
            </a:pPr>
            <a:r>
              <a:rPr lang="en-US" altLang="en-US" dirty="0"/>
              <a:t>If so, ask about it.</a:t>
            </a:r>
          </a:p>
          <a:p>
            <a:pPr marL="170867" indent="-170867">
              <a:spcBef>
                <a:spcPct val="0"/>
              </a:spcBef>
              <a:buClr>
                <a:schemeClr val="accent2">
                  <a:lumMod val="75000"/>
                </a:schemeClr>
              </a:buClr>
              <a:buSzPct val="120000"/>
            </a:pPr>
            <a:r>
              <a:rPr lang="en-US" altLang="en-US" dirty="0"/>
              <a:t>All Income must be reported.</a:t>
            </a:r>
          </a:p>
          <a:p>
            <a:pPr marL="170867" indent="-170867">
              <a:spcBef>
                <a:spcPct val="0"/>
              </a:spcBef>
              <a:buClr>
                <a:schemeClr val="accent2">
                  <a:lumMod val="75000"/>
                </a:schemeClr>
              </a:buClr>
              <a:buSzPct val="120000"/>
            </a:pPr>
            <a:r>
              <a:rPr lang="en-US" altLang="en-US" dirty="0"/>
              <a:t>All Form 1099-MISCs must be input into TaxSlayer as a 1099-MISC (not summarized to “other income”)</a:t>
            </a:r>
          </a:p>
          <a:p>
            <a:endParaRPr lang="en-US" dirty="0"/>
          </a:p>
        </p:txBody>
      </p:sp>
    </p:spTree>
    <p:extLst>
      <p:ext uri="{BB962C8B-B14F-4D97-AF65-F5344CB8AC3E}">
        <p14:creationId xmlns:p14="http://schemas.microsoft.com/office/powerpoint/2010/main" val="2556281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See Slide Deck 25</a:t>
            </a:r>
          </a:p>
        </p:txBody>
      </p:sp>
      <p:sp>
        <p:nvSpPr>
          <p:cNvPr id="10957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7AD01436-4700-4CB7-8322-67A72B5096E4}" type="slidenum">
              <a:rPr lang="en-US" altLang="en-US">
                <a:solidFill>
                  <a:srgbClr val="000000"/>
                </a:solidFill>
                <a:ea typeface="MS PGothic" pitchFamily="34" charset="-128"/>
              </a:rPr>
              <a:pPr>
                <a:spcBef>
                  <a:spcPct val="0"/>
                </a:spcBef>
              </a:pPr>
              <a:t>21</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3465148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eaLnBrk="1" hangingPunct="1">
              <a:spcBef>
                <a:spcPct val="0"/>
              </a:spcBef>
              <a:buFontTx/>
              <a:buNone/>
            </a:pPr>
            <a:r>
              <a:rPr lang="en-US" altLang="en-US"/>
              <a:t>Edit symbol means ADD</a:t>
            </a:r>
            <a:r>
              <a:rPr lang="en-US" altLang="en-US" baseline="0"/>
              <a:t> to this Schedule C</a:t>
            </a:r>
            <a:endParaRPr lang="en-US" altLang="en-US"/>
          </a:p>
        </p:txBody>
      </p:sp>
      <p:sp>
        <p:nvSpPr>
          <p:cNvPr id="10957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7AD01436-4700-4CB7-8322-67A72B5096E4}" type="slidenum">
              <a:rPr lang="en-US" altLang="en-US">
                <a:solidFill>
                  <a:srgbClr val="000000"/>
                </a:solidFill>
                <a:ea typeface="MS PGothic" pitchFamily="34" charset="-128"/>
              </a:rPr>
              <a:pPr>
                <a:spcBef>
                  <a:spcPct val="0"/>
                </a:spcBef>
              </a:pPr>
              <a:t>22</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2441604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None/>
            </a:pPr>
            <a:endParaRPr lang="en-US" dirty="0"/>
          </a:p>
        </p:txBody>
      </p:sp>
      <p:sp>
        <p:nvSpPr>
          <p:cNvPr id="4" name="Header Placeholder 3"/>
          <p:cNvSpPr>
            <a:spLocks noGrp="1"/>
          </p:cNvSpPr>
          <p:nvPr>
            <p:ph type="hdr" sz="quarter" idx="10"/>
          </p:nvPr>
        </p:nvSpPr>
        <p:spPr>
          <a:xfrm>
            <a:off x="0" y="0"/>
            <a:ext cx="2971800" cy="458788"/>
          </a:xfrm>
          <a:prstGeom prst="rect">
            <a:avLst/>
          </a:prstGeom>
        </p:spPr>
        <p:txBody>
          <a:bodyPr/>
          <a:lstStyle/>
          <a:p>
            <a:r>
              <a:rPr lang="en-US"/>
              <a:t>NTTC</a:t>
            </a:r>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23</a:t>
            </a:fld>
            <a:endParaRPr lang="en-US"/>
          </a:p>
        </p:txBody>
      </p:sp>
    </p:spTree>
    <p:extLst>
      <p:ext uri="{BB962C8B-B14F-4D97-AF65-F5344CB8AC3E}">
        <p14:creationId xmlns:p14="http://schemas.microsoft.com/office/powerpoint/2010/main" val="2217479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buFont typeface="Calibri" pitchFamily="34" charset="0"/>
              <a:buChar char="●"/>
            </a:pPr>
            <a:r>
              <a:rPr lang="en-US" altLang="en-US" b="1" dirty="0"/>
              <a:t>Encourage audience participation</a:t>
            </a:r>
          </a:p>
          <a:p>
            <a:pPr marL="173196" indent="-173196">
              <a:buFont typeface="Calibri" pitchFamily="34" charset="0"/>
              <a:buChar char="●"/>
            </a:pPr>
            <a:r>
              <a:rPr lang="en-US" altLang="en-US" b="1" dirty="0"/>
              <a:t>Emphasize to use common sense</a:t>
            </a:r>
          </a:p>
          <a:p>
            <a:pPr marL="173196" indent="-173196">
              <a:buFont typeface="Calibri" pitchFamily="34" charset="0"/>
              <a:buChar char="●"/>
            </a:pPr>
            <a:r>
              <a:rPr lang="en-US" altLang="en-US" b="1" dirty="0"/>
              <a:t>Instead of asking “did you receive any tips”, maybe ask “how much in tips did you receive” (This question is NOT a yes/no question. It requires thought.)</a:t>
            </a:r>
          </a:p>
        </p:txBody>
      </p:sp>
      <p:sp>
        <p:nvSpPr>
          <p:cNvPr id="11469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3D64ECD9-7A87-404C-A333-0C329D794C1E}" type="slidenum">
              <a:rPr lang="en-US" altLang="en-US"/>
              <a:pPr>
                <a:spcBef>
                  <a:spcPct val="0"/>
                </a:spcBef>
              </a:pPr>
              <a:t>24</a:t>
            </a:fld>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2918397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Review</a:t>
            </a:r>
            <a:r>
              <a:rPr lang="en-US" altLang="en-US" dirty="0"/>
              <a:t> how good records help taxpayers: Refer to 4012 F-13</a:t>
            </a:r>
          </a:p>
          <a:p>
            <a:pPr>
              <a:buFontTx/>
              <a:buChar char="•"/>
            </a:pPr>
            <a:r>
              <a:rPr lang="en-US" altLang="en-US" dirty="0"/>
              <a:t>Monitor the progress of their business</a:t>
            </a:r>
          </a:p>
          <a:p>
            <a:pPr>
              <a:buFontTx/>
              <a:buChar char="•"/>
            </a:pPr>
            <a:r>
              <a:rPr lang="en-US" altLang="en-US" dirty="0"/>
              <a:t>Prepare their financial statements</a:t>
            </a:r>
          </a:p>
          <a:p>
            <a:pPr>
              <a:buFontTx/>
              <a:buChar char="•"/>
            </a:pPr>
            <a:r>
              <a:rPr lang="en-US" altLang="en-US" dirty="0"/>
              <a:t>Identify source of receipts</a:t>
            </a:r>
          </a:p>
          <a:p>
            <a:pPr>
              <a:buFontTx/>
              <a:buChar char="•"/>
            </a:pPr>
            <a:r>
              <a:rPr lang="en-US" altLang="en-US" dirty="0"/>
              <a:t>Keep track of deductible expenses</a:t>
            </a:r>
          </a:p>
          <a:p>
            <a:pPr>
              <a:buFontTx/>
              <a:buChar char="•"/>
            </a:pPr>
            <a:r>
              <a:rPr lang="en-US" altLang="en-US" dirty="0"/>
              <a:t>Prepare tax returns</a:t>
            </a:r>
          </a:p>
          <a:p>
            <a:pPr>
              <a:buFontTx/>
              <a:buChar char="•"/>
            </a:pPr>
            <a:r>
              <a:rPr lang="en-US" altLang="en-US" dirty="0"/>
              <a:t>Support items reported on tax returns</a:t>
            </a:r>
          </a:p>
          <a:p>
            <a:r>
              <a:rPr lang="en-US" altLang="en-US" b="1" dirty="0"/>
              <a:t>Ask</a:t>
            </a:r>
            <a:r>
              <a:rPr lang="en-US" altLang="en-US" dirty="0"/>
              <a:t>: What are examples of business-related supporting documents? </a:t>
            </a:r>
          </a:p>
          <a:p>
            <a:r>
              <a:rPr lang="en-US" altLang="en-US" b="1" dirty="0"/>
              <a:t>Answer</a:t>
            </a:r>
            <a:r>
              <a:rPr lang="en-US" altLang="en-US" dirty="0"/>
              <a:t>: Sales slips, paid bills, invoices, receipts, deposit slips, canceled checks.</a:t>
            </a:r>
          </a:p>
          <a:p>
            <a:endParaRPr lang="en-US" altLang="en-US" dirty="0"/>
          </a:p>
        </p:txBody>
      </p:sp>
      <p:sp>
        <p:nvSpPr>
          <p:cNvPr id="11571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D9B67FA8-9D08-4E7E-B23D-9B0854770998}" type="slidenum">
              <a:rPr lang="en-US" altLang="en-US"/>
              <a:pPr>
                <a:spcBef>
                  <a:spcPct val="0"/>
                </a:spcBef>
              </a:pPr>
              <a:t>25</a:t>
            </a:fld>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2323303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None/>
            </a:pPr>
            <a:endParaRPr lang="en-US" altLang="en-US" dirty="0"/>
          </a:p>
        </p:txBody>
      </p:sp>
      <p:sp>
        <p:nvSpPr>
          <p:cNvPr id="9421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58F07F81-A256-4B73-9823-0B9BFB300FF1}" type="slidenum">
              <a:rPr lang="en-US" altLang="en-US">
                <a:solidFill>
                  <a:srgbClr val="000000"/>
                </a:solidFill>
                <a:ea typeface="MS PGothic" pitchFamily="34" charset="-128"/>
              </a:rPr>
              <a:pPr>
                <a:spcBef>
                  <a:spcPct val="0"/>
                </a:spcBef>
              </a:pPr>
              <a:t>26</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327646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xfrm>
            <a:off x="3884613" y="8685213"/>
            <a:ext cx="2971800" cy="458787"/>
          </a:xfrm>
          <a:prstGeom prst="rect">
            <a:avLst/>
          </a:prstGeom>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fld id="{07FB742A-B9BB-42A1-BFA7-685E73A66F4D}" type="slidenum">
              <a:rPr lang="en-GB" altLang="en-US" smtClean="0"/>
              <a:pPr/>
              <a:t>27</a:t>
            </a:fld>
            <a:endParaRPr lang="en-GB"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094898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xfrm>
            <a:off x="3884613" y="8685213"/>
            <a:ext cx="2971800" cy="458787"/>
          </a:xfrm>
          <a:prstGeom prst="rect">
            <a:avLst/>
          </a:prstGeom>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fld id="{E595B913-251A-4D76-A2D8-4DC2DB060179}" type="slidenum">
              <a:rPr lang="en-GB" altLang="en-US" smtClean="0"/>
              <a:pPr/>
              <a:t>28</a:t>
            </a:fld>
            <a:endParaRPr lang="en-GB"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331166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 typeface="Calibri" pitchFamily="34" charset="0"/>
              <a:buChar char="●"/>
            </a:pPr>
            <a:r>
              <a:rPr lang="en-US" altLang="en-US" b="1"/>
              <a:t>Actual Expense Method: </a:t>
            </a:r>
          </a:p>
          <a:p>
            <a:pPr marL="639250" lvl="1" indent="-173196">
              <a:spcBef>
                <a:spcPct val="0"/>
              </a:spcBef>
              <a:buFont typeface="Calibri" pitchFamily="34" charset="0"/>
              <a:buChar char="●"/>
            </a:pPr>
            <a:r>
              <a:rPr lang="en-US" altLang="en-US" b="1"/>
              <a:t>T</a:t>
            </a:r>
            <a:r>
              <a:rPr lang="en-US" altLang="en-US"/>
              <a:t>he taxpayer determines the business portion of expenses for fuel, auto maintenance, parking fees and tolls, and auto loan interest</a:t>
            </a:r>
          </a:p>
          <a:p>
            <a:pPr marL="639250" lvl="1" indent="-173196">
              <a:spcBef>
                <a:spcPct val="0"/>
              </a:spcBef>
              <a:buFont typeface="Calibri" pitchFamily="34" charset="0"/>
              <a:buChar char="●"/>
            </a:pPr>
            <a:r>
              <a:rPr lang="en-US" altLang="en-US"/>
              <a:t>The actual expense method is out of scope. </a:t>
            </a:r>
          </a:p>
          <a:p>
            <a:pPr marL="639250" lvl="1" indent="-173196">
              <a:spcBef>
                <a:spcPct val="0"/>
              </a:spcBef>
              <a:buFont typeface="Calibri" pitchFamily="34" charset="0"/>
              <a:buChar char="●"/>
            </a:pPr>
            <a:r>
              <a:rPr lang="en-US" altLang="en-US"/>
              <a:t>Actual expense requires depreciation of vehicle – even if not claimed and is therefore out of scope</a:t>
            </a:r>
            <a:endParaRPr lang="en-US" altLang="en-US" b="1"/>
          </a:p>
          <a:p>
            <a:pPr marL="173196" indent="-173196">
              <a:spcBef>
                <a:spcPct val="0"/>
              </a:spcBef>
              <a:buFont typeface="Calibri" pitchFamily="34" charset="0"/>
              <a:buChar char="●"/>
            </a:pPr>
            <a:r>
              <a:rPr lang="en-US" altLang="en-US" b="1"/>
              <a:t>Standard Mileage Method:</a:t>
            </a:r>
            <a:r>
              <a:rPr lang="en-US" altLang="en-US"/>
              <a:t> the taxpayer multiplies the business miles by the mileage rate for that tax year.</a:t>
            </a:r>
          </a:p>
        </p:txBody>
      </p:sp>
      <p:sp>
        <p:nvSpPr>
          <p:cNvPr id="12186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27A1A514-3506-4348-B70A-BBD4D666CF7E}" type="slidenum">
              <a:rPr lang="en-US" altLang="en-US"/>
              <a:pPr>
                <a:spcBef>
                  <a:spcPct val="0"/>
                </a:spcBef>
              </a:pPr>
              <a:t>29</a:t>
            </a:fld>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313385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Header Placeholder 3"/>
          <p:cNvSpPr>
            <a:spLocks noGrp="1"/>
          </p:cNvSpPr>
          <p:nvPr>
            <p:ph type="hdr" sz="quarter" idx="10"/>
          </p:nvPr>
        </p:nvSpPr>
        <p:spPr>
          <a:xfrm>
            <a:off x="0" y="0"/>
            <a:ext cx="2971800" cy="458788"/>
          </a:xfrm>
          <a:prstGeom prst="rect">
            <a:avLst/>
          </a:prstGeom>
        </p:spPr>
        <p:txBody>
          <a:bodyPr/>
          <a:lstStyle/>
          <a:p>
            <a:r>
              <a:rPr lang="en-US"/>
              <a:t>NTTC</a:t>
            </a:r>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072E9D64-B47E-4937-ABDB-20193A2728F8}" type="slidenum">
              <a:rPr lang="en-US" smtClean="0"/>
              <a:t>3</a:t>
            </a:fld>
            <a:endParaRPr lang="en-US"/>
          </a:p>
        </p:txBody>
      </p:sp>
    </p:spTree>
    <p:extLst>
      <p:ext uri="{BB962C8B-B14F-4D97-AF65-F5344CB8AC3E}">
        <p14:creationId xmlns:p14="http://schemas.microsoft.com/office/powerpoint/2010/main" val="2575856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a:t>Items</a:t>
            </a:r>
            <a:r>
              <a:rPr lang="en-US" baseline="0"/>
              <a:t> not included in standard mileage rate can be a deductible expense on Schedule C in addition to standard mileage rate</a:t>
            </a:r>
          </a:p>
          <a:p>
            <a:r>
              <a:rPr lang="en-US" baseline="0"/>
              <a:t>Taxpayer should determine the business portion, e.g. relative miles, relative time used, incurred only for business</a:t>
            </a:r>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30</a:t>
            </a:fld>
            <a:endParaRPr lang="en-US"/>
          </a:p>
        </p:txBody>
      </p:sp>
    </p:spTree>
    <p:extLst>
      <p:ext uri="{BB962C8B-B14F-4D97-AF65-F5344CB8AC3E}">
        <p14:creationId xmlns:p14="http://schemas.microsoft.com/office/powerpoint/2010/main" val="802680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a:t>Items</a:t>
            </a:r>
            <a:r>
              <a:rPr lang="en-US" baseline="0"/>
              <a:t> not included in standard mileage rate can be a deductible expense on Schedule C in addition to standard mileage rate</a:t>
            </a:r>
          </a:p>
          <a:p>
            <a:r>
              <a:rPr lang="en-US" baseline="0"/>
              <a:t>Taxpayer should determine the business portion, e.g. relative miles, relative time used, incurred only for business</a:t>
            </a:r>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31</a:t>
            </a:fld>
            <a:endParaRPr lang="en-US"/>
          </a:p>
        </p:txBody>
      </p:sp>
    </p:spTree>
    <p:extLst>
      <p:ext uri="{BB962C8B-B14F-4D97-AF65-F5344CB8AC3E}">
        <p14:creationId xmlns:p14="http://schemas.microsoft.com/office/powerpoint/2010/main" val="2636043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32</a:t>
            </a:fld>
            <a:endParaRPr lang="en-US"/>
          </a:p>
        </p:txBody>
      </p:sp>
    </p:spTree>
    <p:extLst>
      <p:ext uri="{BB962C8B-B14F-4D97-AF65-F5344CB8AC3E}">
        <p14:creationId xmlns:p14="http://schemas.microsoft.com/office/powerpoint/2010/main" val="2282369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072E9D64-B47E-4937-ABDB-20193A2728F8}" type="slidenum">
              <a:rPr lang="en-US" smtClean="0"/>
              <a:t>33</a:t>
            </a:fld>
            <a:endParaRPr lang="en-US"/>
          </a:p>
        </p:txBody>
      </p:sp>
    </p:spTree>
    <p:extLst>
      <p:ext uri="{BB962C8B-B14F-4D97-AF65-F5344CB8AC3E}">
        <p14:creationId xmlns:p14="http://schemas.microsoft.com/office/powerpoint/2010/main" val="1998314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34</a:t>
            </a:fld>
            <a:endParaRPr lang="en-US"/>
          </a:p>
        </p:txBody>
      </p:sp>
    </p:spTree>
    <p:extLst>
      <p:ext uri="{BB962C8B-B14F-4D97-AF65-F5344CB8AC3E}">
        <p14:creationId xmlns:p14="http://schemas.microsoft.com/office/powerpoint/2010/main" val="1275136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a:buNone/>
            </a:pPr>
            <a:r>
              <a:rPr lang="en-US" dirty="0"/>
              <a:t>One way to determine business percentage:</a:t>
            </a:r>
          </a:p>
          <a:p>
            <a:pPr>
              <a:buNone/>
            </a:pPr>
            <a:endParaRPr lang="en-US" dirty="0"/>
          </a:p>
          <a:p>
            <a:pPr>
              <a:buNone/>
            </a:pPr>
            <a:r>
              <a:rPr lang="en-US" dirty="0"/>
              <a:t>Total car loan </a:t>
            </a:r>
            <a:r>
              <a:rPr lang="en-US" u="none" dirty="0"/>
              <a:t>interest </a:t>
            </a:r>
            <a:r>
              <a:rPr lang="en-US" dirty="0"/>
              <a:t>paid during the year $400</a:t>
            </a:r>
          </a:p>
          <a:p>
            <a:r>
              <a:rPr lang="en-US" u="sng" dirty="0"/>
              <a:t>Total miles </a:t>
            </a:r>
            <a:r>
              <a:rPr lang="en-US" dirty="0"/>
              <a:t>driven</a:t>
            </a:r>
            <a:r>
              <a:rPr lang="en-US" baseline="0" dirty="0"/>
              <a:t> during the year = 20,000</a:t>
            </a:r>
          </a:p>
          <a:p>
            <a:r>
              <a:rPr lang="en-US" baseline="0" dirty="0"/>
              <a:t>Deductible </a:t>
            </a:r>
            <a:r>
              <a:rPr lang="en-US" u="sng" baseline="0" dirty="0"/>
              <a:t>business miles </a:t>
            </a:r>
            <a:r>
              <a:rPr lang="en-US" baseline="0" dirty="0"/>
              <a:t>driven during the year = 1,800</a:t>
            </a:r>
          </a:p>
          <a:p>
            <a:r>
              <a:rPr lang="en-US" baseline="0" dirty="0"/>
              <a:t>1,800 ÷ 20,000 = .09 </a:t>
            </a:r>
          </a:p>
          <a:p>
            <a:r>
              <a:rPr lang="en-US" baseline="0" dirty="0"/>
              <a:t>.09 X $400 = $36 deductible car loan interest on Schedule C</a:t>
            </a:r>
          </a:p>
          <a:p>
            <a:pPr>
              <a:buNone/>
            </a:pPr>
            <a:endParaRPr lang="en-US" baseline="0" dirty="0"/>
          </a:p>
          <a:p>
            <a:pPr>
              <a:buNone/>
            </a:pPr>
            <a:r>
              <a:rPr lang="en-US" baseline="0" dirty="0"/>
              <a:t>Make sure you do not include entire amount paid for the car during the year – which includes principle. Use only the interest paid on the car loan in the calculation. </a:t>
            </a:r>
          </a:p>
          <a:p>
            <a:endParaRPr lang="en-US" dirty="0"/>
          </a:p>
          <a:p>
            <a:endParaRPr lang="en-US" dirty="0"/>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35</a:t>
            </a:fld>
            <a:endParaRPr lang="en-US"/>
          </a:p>
        </p:txBody>
      </p:sp>
    </p:spTree>
    <p:extLst>
      <p:ext uri="{BB962C8B-B14F-4D97-AF65-F5344CB8AC3E}">
        <p14:creationId xmlns:p14="http://schemas.microsoft.com/office/powerpoint/2010/main" val="1473955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t>Examples include Uber, Lyft,</a:t>
            </a:r>
            <a:r>
              <a:rPr lang="en-US" baseline="0"/>
              <a:t> </a:t>
            </a:r>
            <a:r>
              <a:rPr lang="en-US" baseline="0" err="1"/>
              <a:t>DoorDash</a:t>
            </a:r>
            <a:r>
              <a:rPr lang="en-US" baseline="0"/>
              <a:t>, </a:t>
            </a:r>
            <a:r>
              <a:rPr lang="en-US" baseline="0" err="1"/>
              <a:t>GrubHub</a:t>
            </a:r>
            <a:r>
              <a:rPr lang="en-US" baseline="0"/>
              <a:t>, and other </a:t>
            </a:r>
            <a:r>
              <a:rPr lang="en-US"/>
              <a:t>drivers</a:t>
            </a:r>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36</a:t>
            </a:fld>
            <a:endParaRPr lang="en-US"/>
          </a:p>
        </p:txBody>
      </p:sp>
    </p:spTree>
    <p:extLst>
      <p:ext uri="{BB962C8B-B14F-4D97-AF65-F5344CB8AC3E}">
        <p14:creationId xmlns:p14="http://schemas.microsoft.com/office/powerpoint/2010/main" val="721776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xfrm>
            <a:off x="3884613" y="8685213"/>
            <a:ext cx="2971800" cy="458787"/>
          </a:xfrm>
          <a:prstGeom prst="rect">
            <a:avLst/>
          </a:prstGeom>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fld id="{6F223C09-5988-46F6-A134-9DCD9B8CCBA0}" type="slidenum">
              <a:rPr lang="en-GB" altLang="en-US" smtClean="0"/>
              <a:pPr/>
              <a:t>37</a:t>
            </a:fld>
            <a:endParaRPr lang="en-GB" altLang="en-US"/>
          </a:p>
        </p:txBody>
      </p:sp>
      <p:sp>
        <p:nvSpPr>
          <p:cNvPr id="9" name="Notes Placeholder 8"/>
          <p:cNvSpPr>
            <a:spLocks noGrp="1"/>
          </p:cNvSpPr>
          <p:nvPr>
            <p:ph type="body" idx="1"/>
          </p:nvPr>
        </p:nvSpPr>
        <p:spPr>
          <a:xfrm>
            <a:off x="685800" y="4400550"/>
            <a:ext cx="5486400" cy="3600450"/>
          </a:xfrm>
          <a:prstGeom prst="rect">
            <a:avLst/>
          </a:prstGeom>
        </p:spPr>
        <p:txBody>
          <a:bodyPr/>
          <a:lstStyle/>
          <a:p>
            <a:pPr marL="173196" indent="-173196">
              <a:spcBef>
                <a:spcPct val="0"/>
              </a:spcBef>
              <a:buFontTx/>
              <a:buChar char="•"/>
            </a:pPr>
            <a:r>
              <a:rPr lang="en-US" altLang="en-US" dirty="0"/>
              <a:t>A 1099 is not required to be issued to a corporation</a:t>
            </a:r>
          </a:p>
          <a:p>
            <a:pPr marL="173196" indent="-173196">
              <a:spcBef>
                <a:spcPct val="0"/>
              </a:spcBef>
              <a:buFontTx/>
              <a:buChar char="•"/>
            </a:pPr>
            <a:r>
              <a:rPr lang="en-US" altLang="en-US" dirty="0"/>
              <a:t>Cannot claim depreciation on the outside office!</a:t>
            </a:r>
          </a:p>
          <a:p>
            <a:endParaRPr lang="en-US" dirty="0"/>
          </a:p>
        </p:txBody>
      </p:sp>
      <p:sp>
        <p:nvSpPr>
          <p:cNvPr id="12" name="Slide Image Placeholder 11"/>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3052494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38</a:t>
            </a:fld>
            <a:endParaRPr lang="en-US"/>
          </a:p>
        </p:txBody>
      </p:sp>
    </p:spTree>
    <p:extLst>
      <p:ext uri="{BB962C8B-B14F-4D97-AF65-F5344CB8AC3E}">
        <p14:creationId xmlns:p14="http://schemas.microsoft.com/office/powerpoint/2010/main" val="2850495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787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4914" indent="-282659">
              <a:defRPr>
                <a:solidFill>
                  <a:schemeClr val="tx1"/>
                </a:solidFill>
                <a:latin typeface="Calibri" panose="020F0502020204030204" pitchFamily="34" charset="0"/>
                <a:cs typeface="Arial" panose="020B0604020202020204" pitchFamily="34" charset="0"/>
              </a:defRPr>
            </a:lvl2pPr>
            <a:lvl3pPr marL="1130638" indent="-226128">
              <a:defRPr>
                <a:solidFill>
                  <a:schemeClr val="tx1"/>
                </a:solidFill>
                <a:latin typeface="Calibri" panose="020F0502020204030204" pitchFamily="34" charset="0"/>
                <a:cs typeface="Arial" panose="020B0604020202020204" pitchFamily="34" charset="0"/>
              </a:defRPr>
            </a:lvl3pPr>
            <a:lvl4pPr marL="1582893" indent="-226128">
              <a:defRPr>
                <a:solidFill>
                  <a:schemeClr val="tx1"/>
                </a:solidFill>
                <a:latin typeface="Calibri" panose="020F0502020204030204" pitchFamily="34" charset="0"/>
                <a:cs typeface="Arial" panose="020B0604020202020204" pitchFamily="34" charset="0"/>
              </a:defRPr>
            </a:lvl4pPr>
            <a:lvl5pPr marL="2035148" indent="-226128">
              <a:defRPr>
                <a:solidFill>
                  <a:schemeClr val="tx1"/>
                </a:solidFill>
                <a:latin typeface="Calibri" panose="020F0502020204030204" pitchFamily="34" charset="0"/>
                <a:cs typeface="Arial" panose="020B0604020202020204" pitchFamily="34" charset="0"/>
              </a:defRPr>
            </a:lvl5pPr>
            <a:lvl6pPr marL="2487403"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9658"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1913"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4168"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416F54-EE52-4F12-8385-E360843CDEC0}" type="slidenum">
              <a:rPr lang="en-US" altLang="en-US"/>
              <a:pPr/>
              <a:t>39</a:t>
            </a:fld>
            <a:endParaRPr lang="en-US" altLang="en-US"/>
          </a:p>
        </p:txBody>
      </p:sp>
    </p:spTree>
    <p:extLst>
      <p:ext uri="{BB962C8B-B14F-4D97-AF65-F5344CB8AC3E}">
        <p14:creationId xmlns:p14="http://schemas.microsoft.com/office/powerpoint/2010/main" val="373109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Header Placeholder 3"/>
          <p:cNvSpPr>
            <a:spLocks noGrp="1"/>
          </p:cNvSpPr>
          <p:nvPr>
            <p:ph type="hdr" sz="quarter" idx="10"/>
          </p:nvPr>
        </p:nvSpPr>
        <p:spPr>
          <a:xfrm>
            <a:off x="0" y="0"/>
            <a:ext cx="2971800" cy="458788"/>
          </a:xfrm>
          <a:prstGeom prst="rect">
            <a:avLst/>
          </a:prstGeom>
        </p:spPr>
        <p:txBody>
          <a:bodyPr/>
          <a:lstStyle/>
          <a:p>
            <a:r>
              <a:rPr lang="en-US"/>
              <a:t>NTTC</a:t>
            </a:r>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072E9D64-B47E-4937-ABDB-20193A2728F8}" type="slidenum">
              <a:rPr lang="en-US" smtClean="0"/>
              <a:t>4</a:t>
            </a:fld>
            <a:endParaRPr lang="en-US"/>
          </a:p>
        </p:txBody>
      </p:sp>
    </p:spTree>
    <p:extLst>
      <p:ext uri="{BB962C8B-B14F-4D97-AF65-F5344CB8AC3E}">
        <p14:creationId xmlns:p14="http://schemas.microsoft.com/office/powerpoint/2010/main" val="4169734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xfrm>
            <a:off x="3884613" y="8685213"/>
            <a:ext cx="2971800" cy="458787"/>
          </a:xfrm>
          <a:prstGeom prst="rect">
            <a:avLst/>
          </a:prstGeom>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fld id="{0FB90536-A942-41B6-AE77-55E27F4E32F5}" type="slidenum">
              <a:rPr lang="en-GB" altLang="en-US" smtClean="0"/>
              <a:pPr/>
              <a:t>40</a:t>
            </a:fld>
            <a:endParaRPr lang="en-GB" altLang="en-US"/>
          </a:p>
        </p:txBody>
      </p:sp>
      <p:sp>
        <p:nvSpPr>
          <p:cNvPr id="6" name="Notes Placeholder 5"/>
          <p:cNvSpPr>
            <a:spLocks noGrp="1"/>
          </p:cNvSpPr>
          <p:nvPr>
            <p:ph type="body" idx="1"/>
          </p:nvPr>
        </p:nvSpPr>
        <p:spPr>
          <a:xfrm>
            <a:off x="685800" y="4400550"/>
            <a:ext cx="5486400" cy="3600450"/>
          </a:xfrm>
          <a:prstGeom prst="rect">
            <a:avLst/>
          </a:prstGeom>
        </p:spPr>
        <p:txBody>
          <a:bodyPr/>
          <a:lstStyle/>
          <a:p>
            <a:pPr marL="173196" indent="-173196">
              <a:spcBef>
                <a:spcPct val="0"/>
              </a:spcBef>
              <a:buFontTx/>
              <a:buChar char="•"/>
            </a:pPr>
            <a:r>
              <a:rPr lang="en-US" altLang="en-US" dirty="0"/>
              <a:t>Asset write-off over $2,500 (either immediate or through depreciation) is out of scope</a:t>
            </a:r>
          </a:p>
          <a:p>
            <a:pPr marL="173196" indent="-173196">
              <a:spcBef>
                <a:spcPct val="0"/>
              </a:spcBef>
              <a:buFontTx/>
              <a:buChar char="•"/>
            </a:pPr>
            <a:r>
              <a:rPr lang="en-US" altLang="en-US" dirty="0"/>
              <a:t>Computer and peripherals are also “listed property” which require </a:t>
            </a:r>
            <a:br>
              <a:rPr lang="en-US" altLang="en-US" dirty="0"/>
            </a:br>
            <a:r>
              <a:rPr lang="en-US" altLang="en-US" dirty="0"/>
              <a:t>documented business use in order to claim depreciation or write-off</a:t>
            </a:r>
          </a:p>
          <a:p>
            <a:pPr marL="173196" indent="-173196">
              <a:spcBef>
                <a:spcPct val="0"/>
              </a:spcBef>
              <a:buFontTx/>
              <a:buChar char="•"/>
            </a:pPr>
            <a:r>
              <a:rPr lang="en-US" altLang="en-US" dirty="0"/>
              <a:t>Supplies used for business are not assets – if they are used for business, </a:t>
            </a:r>
            <a:br>
              <a:rPr lang="en-US" altLang="en-US" dirty="0"/>
            </a:br>
            <a:r>
              <a:rPr lang="en-US" altLang="en-US" dirty="0"/>
              <a:t>they are deductible</a:t>
            </a:r>
          </a:p>
          <a:p>
            <a:endParaRPr lang="en-US" dirty="0"/>
          </a:p>
        </p:txBody>
      </p:sp>
      <p:sp>
        <p:nvSpPr>
          <p:cNvPr id="9" name="Slide Image Placeholder 8"/>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3752377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xfrm>
            <a:off x="3884613" y="8685213"/>
            <a:ext cx="2971800" cy="458787"/>
          </a:xfrm>
          <a:prstGeom prst="rect">
            <a:avLst/>
          </a:prstGeom>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fld id="{E5D5D65C-00E2-4195-9D6A-31881BA04D77}" type="slidenum">
              <a:rPr lang="en-GB" altLang="en-US" smtClean="0"/>
              <a:pPr/>
              <a:t>41</a:t>
            </a:fld>
            <a:endParaRPr lang="en-GB" altLang="en-US"/>
          </a:p>
        </p:txBody>
      </p:sp>
      <p:sp>
        <p:nvSpPr>
          <p:cNvPr id="6" name="Notes Placeholder 5"/>
          <p:cNvSpPr>
            <a:spLocks noGrp="1"/>
          </p:cNvSpPr>
          <p:nvPr>
            <p:ph type="body" idx="1"/>
          </p:nvPr>
        </p:nvSpPr>
        <p:spPr>
          <a:xfrm>
            <a:off x="685800" y="4400550"/>
            <a:ext cx="5486400" cy="3600450"/>
          </a:xfrm>
          <a:prstGeom prst="rect">
            <a:avLst/>
          </a:prstGeom>
        </p:spPr>
        <p:txBody>
          <a:bodyPr/>
          <a:lstStyle/>
          <a:p>
            <a:pPr marL="173196" indent="-173196">
              <a:spcBef>
                <a:spcPct val="0"/>
              </a:spcBef>
              <a:buFontTx/>
              <a:buChar char="•"/>
            </a:pPr>
            <a:r>
              <a:rPr lang="en-US" altLang="en-US" dirty="0"/>
              <a:t>Sanity check: is it reasonable?</a:t>
            </a:r>
          </a:p>
          <a:p>
            <a:pPr marL="639250" lvl="1" indent="-173196">
              <a:spcBef>
                <a:spcPct val="0"/>
              </a:spcBef>
              <a:buFontTx/>
              <a:buChar char="•"/>
            </a:pPr>
            <a:r>
              <a:rPr lang="en-US" altLang="en-US" dirty="0"/>
              <a:t>100% business cell phone when Taxpayer has only one phone?</a:t>
            </a:r>
          </a:p>
          <a:p>
            <a:pPr marL="639250" lvl="1" indent="-173196">
              <a:spcBef>
                <a:spcPct val="0"/>
              </a:spcBef>
              <a:buFontTx/>
              <a:buChar char="•"/>
            </a:pPr>
            <a:r>
              <a:rPr lang="en-US" altLang="en-US" dirty="0"/>
              <a:t>100% business internet fee? No personal use?</a:t>
            </a:r>
          </a:p>
          <a:p>
            <a:pPr marL="173196" indent="-173196">
              <a:spcBef>
                <a:spcPct val="0"/>
              </a:spcBef>
              <a:buFontTx/>
              <a:buChar char="•"/>
            </a:pPr>
            <a:r>
              <a:rPr lang="en-US" altLang="en-US" dirty="0"/>
              <a:t>Business records are very important – although we do not need to see them</a:t>
            </a:r>
          </a:p>
          <a:p>
            <a:endParaRPr lang="en-US" dirty="0"/>
          </a:p>
        </p:txBody>
      </p:sp>
      <p:sp>
        <p:nvSpPr>
          <p:cNvPr id="9" name="Slide Image Placeholder 8"/>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2173565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5800" y="4400550"/>
            <a:ext cx="5486400" cy="3600450"/>
          </a:xfrm>
          <a:prstGeom prst="rect">
            <a:avLst/>
          </a:prstGeom>
        </p:spPr>
        <p:txBody>
          <a:bodyPr/>
          <a:lstStyle/>
          <a:p>
            <a:pPr>
              <a:defRPr/>
            </a:pPr>
            <a:r>
              <a:rPr lang="en-US" b="1"/>
              <a:t>Emphasize</a:t>
            </a:r>
          </a:p>
          <a:p>
            <a:pPr marL="174689" indent="-174689">
              <a:buFont typeface="Arial" panose="020B0604020202020204" pitchFamily="34" charset="0"/>
              <a:buChar char="•"/>
              <a:defRPr/>
            </a:pPr>
            <a:r>
              <a:rPr lang="en-US" b="1"/>
              <a:t>Advise taxpayers of recordkeeping requirements</a:t>
            </a:r>
          </a:p>
          <a:p>
            <a:pPr marL="174689" indent="-174689">
              <a:buFont typeface="Arial" panose="020B0604020202020204" pitchFamily="34" charset="0"/>
              <a:buChar char="•"/>
              <a:defRPr/>
            </a:pPr>
            <a:r>
              <a:rPr lang="en-US" b="1"/>
              <a:t>Note: entertainment</a:t>
            </a:r>
            <a:r>
              <a:rPr lang="en-US" b="1" baseline="0"/>
              <a:t> expenses are no longer deductible starting tax year 2018</a:t>
            </a:r>
            <a:endParaRPr lang="en-US" b="1"/>
          </a:p>
        </p:txBody>
      </p:sp>
      <p:sp>
        <p:nvSpPr>
          <p:cNvPr id="12800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FA668DAF-CCDC-4162-9E44-6F642938F894}" type="slidenum">
              <a:rPr lang="en-US" altLang="en-US"/>
              <a:pPr>
                <a:spcBef>
                  <a:spcPct val="0"/>
                </a:spcBef>
              </a:pPr>
              <a:t>42</a:t>
            </a:fld>
            <a:endParaRPr lang="en-US" altLang="en-US"/>
          </a:p>
        </p:txBody>
      </p:sp>
    </p:spTree>
    <p:extLst>
      <p:ext uri="{BB962C8B-B14F-4D97-AF65-F5344CB8AC3E}">
        <p14:creationId xmlns:p14="http://schemas.microsoft.com/office/powerpoint/2010/main" val="2423874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aseline="0"/>
              <a:t>Generally, use the input on Sch C &gt; General Expenses</a:t>
            </a:r>
          </a:p>
          <a:p>
            <a:r>
              <a:rPr lang="en-US" baseline="0"/>
              <a:t>If more than one Schedule C, enter in Adjustments Section</a:t>
            </a:r>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43</a:t>
            </a:fld>
            <a:endParaRPr lang="en-US"/>
          </a:p>
        </p:txBody>
      </p:sp>
    </p:spTree>
    <p:extLst>
      <p:ext uri="{BB962C8B-B14F-4D97-AF65-F5344CB8AC3E}">
        <p14:creationId xmlns:p14="http://schemas.microsoft.com/office/powerpoint/2010/main" val="3208133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Qualified business income deduction should</a:t>
            </a:r>
            <a:r>
              <a:rPr lang="en-US" baseline="0" dirty="0"/>
              <a:t> flow in TaxSlayer </a:t>
            </a:r>
          </a:p>
          <a:p>
            <a:r>
              <a:rPr lang="en-US" baseline="0"/>
              <a:t>Verify during quality </a:t>
            </a:r>
            <a:r>
              <a:rPr lang="en-US" baseline="0" dirty="0"/>
              <a:t>r</a:t>
            </a:r>
            <a:r>
              <a:rPr lang="en-US" baseline="0"/>
              <a:t>eview</a:t>
            </a:r>
            <a:endParaRPr lang="en-US" dirty="0"/>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44</a:t>
            </a:fld>
            <a:endParaRPr lang="en-US"/>
          </a:p>
        </p:txBody>
      </p:sp>
    </p:spTree>
    <p:extLst>
      <p:ext uri="{BB962C8B-B14F-4D97-AF65-F5344CB8AC3E}">
        <p14:creationId xmlns:p14="http://schemas.microsoft.com/office/powerpoint/2010/main" val="2436545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45</a:t>
            </a:fld>
            <a:endParaRPr lang="en-US"/>
          </a:p>
        </p:txBody>
      </p:sp>
    </p:spTree>
    <p:extLst>
      <p:ext uri="{BB962C8B-B14F-4D97-AF65-F5344CB8AC3E}">
        <p14:creationId xmlns:p14="http://schemas.microsoft.com/office/powerpoint/2010/main" val="450426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46</a:t>
            </a:fld>
            <a:endParaRPr lang="en-US"/>
          </a:p>
        </p:txBody>
      </p:sp>
    </p:spTree>
    <p:extLst>
      <p:ext uri="{BB962C8B-B14F-4D97-AF65-F5344CB8AC3E}">
        <p14:creationId xmlns:p14="http://schemas.microsoft.com/office/powerpoint/2010/main" val="2237219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t>If</a:t>
            </a:r>
            <a:r>
              <a:rPr lang="en-US" baseline="0"/>
              <a:t> taxpayer has </a:t>
            </a:r>
            <a:r>
              <a:rPr lang="en-US"/>
              <a:t>business</a:t>
            </a:r>
            <a:r>
              <a:rPr lang="en-US" baseline="0"/>
              <a:t> </a:t>
            </a:r>
            <a:r>
              <a:rPr lang="en-US" strike="noStrike" baseline="0"/>
              <a:t>checkbook, can be main source for entries in the business books. </a:t>
            </a:r>
          </a:p>
          <a:p>
            <a:r>
              <a:rPr lang="en-US" strike="noStrike" baseline="0"/>
              <a:t>In addition, supporting documents must be kept.</a:t>
            </a:r>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47</a:t>
            </a:fld>
            <a:endParaRPr lang="en-US"/>
          </a:p>
        </p:txBody>
      </p:sp>
    </p:spTree>
    <p:extLst>
      <p:ext uri="{BB962C8B-B14F-4D97-AF65-F5344CB8AC3E}">
        <p14:creationId xmlns:p14="http://schemas.microsoft.com/office/powerpoint/2010/main" val="3606252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072E9D64-B47E-4937-ABDB-20193A2728F8}" type="slidenum">
              <a:rPr lang="en-US" smtClean="0"/>
              <a:t>48</a:t>
            </a:fld>
            <a:endParaRPr lang="en-US"/>
          </a:p>
        </p:txBody>
      </p:sp>
    </p:spTree>
    <p:extLst>
      <p:ext uri="{BB962C8B-B14F-4D97-AF65-F5344CB8AC3E}">
        <p14:creationId xmlns:p14="http://schemas.microsoft.com/office/powerpoint/2010/main" val="2977427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aseline="0"/>
              <a:t>All Counselors should be aware that special rules apply</a:t>
            </a:r>
            <a:endParaRPr lang="en-US"/>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49</a:t>
            </a:fld>
            <a:endParaRPr lang="en-US"/>
          </a:p>
        </p:txBody>
      </p:sp>
    </p:spTree>
    <p:extLst>
      <p:ext uri="{BB962C8B-B14F-4D97-AF65-F5344CB8AC3E}">
        <p14:creationId xmlns:p14="http://schemas.microsoft.com/office/powerpoint/2010/main" val="239842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dirty="0"/>
              <a:t>See slide deck 27 Standard and QBI Deduction –</a:t>
            </a:r>
            <a:r>
              <a:rPr lang="en-US" baseline="0" dirty="0"/>
              <a:t>for </a:t>
            </a:r>
            <a:r>
              <a:rPr lang="en-US" dirty="0"/>
              <a:t>QBI deduction</a:t>
            </a:r>
            <a:r>
              <a:rPr lang="en-US" baseline="0" dirty="0"/>
              <a:t> information</a:t>
            </a:r>
            <a:endParaRPr lang="en-US" dirty="0"/>
          </a:p>
        </p:txBody>
      </p:sp>
      <p:sp>
        <p:nvSpPr>
          <p:cNvPr id="4" name="Header Placeholder 3"/>
          <p:cNvSpPr>
            <a:spLocks noGrp="1"/>
          </p:cNvSpPr>
          <p:nvPr>
            <p:ph type="hdr" sz="quarter" idx="10"/>
          </p:nvPr>
        </p:nvSpPr>
        <p:spPr>
          <a:xfrm>
            <a:off x="0" y="0"/>
            <a:ext cx="2971800" cy="458788"/>
          </a:xfrm>
          <a:prstGeom prst="rect">
            <a:avLst/>
          </a:prstGeom>
        </p:spPr>
        <p:txBody>
          <a:bodyPr/>
          <a:lstStyle/>
          <a:p>
            <a:r>
              <a:rPr lang="en-US"/>
              <a:t>NTTC</a:t>
            </a:r>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5</a:t>
            </a:fld>
            <a:endParaRPr lang="en-US"/>
          </a:p>
        </p:txBody>
      </p:sp>
    </p:spTree>
    <p:extLst>
      <p:ext uri="{BB962C8B-B14F-4D97-AF65-F5344CB8AC3E}">
        <p14:creationId xmlns:p14="http://schemas.microsoft.com/office/powerpoint/2010/main" val="1295177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a:t>One-time payments may or may not be a business</a:t>
            </a:r>
          </a:p>
          <a:p>
            <a:pPr marL="173196" indent="-173196">
              <a:spcBef>
                <a:spcPct val="0"/>
              </a:spcBef>
              <a:buFontTx/>
              <a:buChar char="•"/>
            </a:pPr>
            <a:r>
              <a:rPr lang="en-US" altLang="en-US"/>
              <a:t>Sporadic activity may not be a business – but once a year, every year might be a business</a:t>
            </a:r>
          </a:p>
          <a:p>
            <a:pPr marL="173196" indent="-173196">
              <a:spcBef>
                <a:spcPct val="0"/>
              </a:spcBef>
              <a:buFontTx/>
              <a:buChar char="•"/>
            </a:pPr>
            <a:r>
              <a:rPr lang="en-US" altLang="en-US" b="1">
                <a:solidFill>
                  <a:srgbClr val="FF0000"/>
                </a:solidFill>
              </a:rPr>
              <a:t>Income cannot be on a W-2 – except statutory employees</a:t>
            </a:r>
          </a:p>
          <a:p>
            <a:pPr marL="173196" indent="-173196">
              <a:spcBef>
                <a:spcPct val="0"/>
              </a:spcBef>
            </a:pPr>
            <a:endParaRPr lang="en-US" altLang="en-US"/>
          </a:p>
        </p:txBody>
      </p:sp>
      <p:sp>
        <p:nvSpPr>
          <p:cNvPr id="8192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EE85CA8D-8012-4120-9292-26DEBFC8E99A}" type="slidenum">
              <a:rPr lang="en-US" altLang="en-US">
                <a:solidFill>
                  <a:srgbClr val="000000"/>
                </a:solidFill>
                <a:ea typeface="MS PGothic" pitchFamily="34" charset="-128"/>
              </a:rPr>
              <a:pPr>
                <a:spcBef>
                  <a:spcPct val="0"/>
                </a:spcBef>
              </a:pPr>
              <a:t>50</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558954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a:t>One-time payments may or may not be a business</a:t>
            </a:r>
          </a:p>
          <a:p>
            <a:pPr marL="173196" indent="-173196">
              <a:spcBef>
                <a:spcPct val="0"/>
              </a:spcBef>
              <a:buFontTx/>
              <a:buChar char="•"/>
            </a:pPr>
            <a:r>
              <a:rPr lang="en-US" altLang="en-US"/>
              <a:t>Sporadic activity may not be a business – but once a year, every year might be a business</a:t>
            </a:r>
          </a:p>
          <a:p>
            <a:pPr marL="173196" indent="-173196">
              <a:spcBef>
                <a:spcPct val="0"/>
              </a:spcBef>
            </a:pPr>
            <a:endParaRPr lang="en-US" altLang="en-US"/>
          </a:p>
        </p:txBody>
      </p:sp>
      <p:sp>
        <p:nvSpPr>
          <p:cNvPr id="8294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4B211FFA-1BD0-4887-A4BF-1F4F3008B89E}" type="slidenum">
              <a:rPr lang="en-US" altLang="en-US">
                <a:solidFill>
                  <a:srgbClr val="000000"/>
                </a:solidFill>
                <a:ea typeface="MS PGothic" pitchFamily="34" charset="-128"/>
              </a:rPr>
              <a:pPr>
                <a:spcBef>
                  <a:spcPct val="0"/>
                </a:spcBef>
              </a:pPr>
              <a:t>51</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458829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t>If this is an issue for your district here are the business vs. hobby criteria:</a:t>
            </a:r>
          </a:p>
          <a:p>
            <a:r>
              <a:rPr lang="en-US" altLang="en-US"/>
              <a:t>1. The manner that a taxpayer carries on an activity.</a:t>
            </a:r>
          </a:p>
          <a:p>
            <a:r>
              <a:rPr lang="en-US" altLang="en-US"/>
              <a:t>2. The expertise of a taxpayer or advisor(s) involved in the business activity.</a:t>
            </a:r>
          </a:p>
          <a:p>
            <a:r>
              <a:rPr lang="en-US" altLang="en-US"/>
              <a:t>3. The time and effort a taxpayer allocates to the activity.</a:t>
            </a:r>
          </a:p>
          <a:p>
            <a:r>
              <a:rPr lang="en-US" altLang="en-US"/>
              <a:t>4. Has the taxpayer had success with similar or dissimilar activities in the past?</a:t>
            </a:r>
          </a:p>
          <a:p>
            <a:r>
              <a:rPr lang="en-US" altLang="en-US"/>
              <a:t>5. The history of income/loss for the activity.</a:t>
            </a:r>
          </a:p>
          <a:p>
            <a:r>
              <a:rPr lang="en-US" altLang="en-US"/>
              <a:t>6. Are there occasional profits and, if so, how much are they?</a:t>
            </a:r>
          </a:p>
          <a:p>
            <a:r>
              <a:rPr lang="en-US" altLang="en-US"/>
              <a:t>7. The financial status of the taxpayer, and does the taxpayer rely on this business activity or does the taxpayer have other sources of income?</a:t>
            </a:r>
          </a:p>
          <a:p>
            <a:r>
              <a:rPr lang="en-US" altLang="en-US"/>
              <a:t>8. Is there an expectation of asset appreciation for any assets involved in the business activity?</a:t>
            </a:r>
          </a:p>
          <a:p>
            <a:r>
              <a:rPr lang="en-US" altLang="en-US"/>
              <a:t>9. Are there elements of personal pleasure or recreation?</a:t>
            </a:r>
          </a:p>
        </p:txBody>
      </p:sp>
      <p:sp>
        <p:nvSpPr>
          <p:cNvPr id="8397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A4ECF17A-DC1B-4146-B9D9-7C32CFD19D6A}" type="slidenum">
              <a:rPr lang="en-US" altLang="en-US">
                <a:solidFill>
                  <a:srgbClr val="000000"/>
                </a:solidFill>
                <a:ea typeface="MS PGothic" pitchFamily="34" charset="-128"/>
              </a:rPr>
              <a:pPr>
                <a:spcBef>
                  <a:spcPct val="0"/>
                </a:spcBef>
              </a:pPr>
              <a:t>52</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6538151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dirty="0"/>
              <a:t>Community property laws are disregarded for self-employment tax purposes</a:t>
            </a:r>
          </a:p>
          <a:p>
            <a:pPr marL="639250" lvl="1" indent="-173196">
              <a:spcBef>
                <a:spcPct val="0"/>
              </a:spcBef>
              <a:buFontTx/>
              <a:buChar char="•"/>
            </a:pPr>
            <a:r>
              <a:rPr lang="en-US" altLang="en-US" dirty="0"/>
              <a:t>If jointly run business, Taxpayer needs to specify the split ratio</a:t>
            </a:r>
          </a:p>
          <a:p>
            <a:pPr marL="182050" lvl="0" indent="-173196">
              <a:spcBef>
                <a:spcPct val="0"/>
              </a:spcBef>
              <a:buFontTx/>
              <a:buChar char="•"/>
            </a:pPr>
            <a:r>
              <a:rPr lang="en-US" altLang="en-US" dirty="0"/>
              <a:t>Splitting: Cannot use an expense to move the spouse’s share</a:t>
            </a:r>
          </a:p>
          <a:p>
            <a:pPr marL="639250" lvl="1" indent="-173196">
              <a:spcBef>
                <a:spcPct val="0"/>
              </a:spcBef>
              <a:buFontTx/>
              <a:buChar char="•"/>
            </a:pPr>
            <a:r>
              <a:rPr lang="en-US" altLang="en-US" dirty="0"/>
              <a:t>TaxSlayer</a:t>
            </a:r>
            <a:r>
              <a:rPr lang="en-US" altLang="en-US" baseline="0" dirty="0"/>
              <a:t> does not allow a negative expense so would need use an income account for the spouse</a:t>
            </a:r>
          </a:p>
          <a:p>
            <a:pPr marL="639250" lvl="1" indent="-173196">
              <a:spcBef>
                <a:spcPct val="0"/>
              </a:spcBef>
              <a:buFontTx/>
              <a:buChar char="•"/>
            </a:pPr>
            <a:r>
              <a:rPr lang="en-US" altLang="en-US" baseline="0" dirty="0"/>
              <a:t>Means gross income will be overstated, e.g. for ACA purposes</a:t>
            </a:r>
          </a:p>
          <a:p>
            <a:pPr marL="639250" lvl="1" indent="-173196">
              <a:spcBef>
                <a:spcPct val="0"/>
              </a:spcBef>
              <a:buFontTx/>
              <a:buChar char="•"/>
            </a:pPr>
            <a:r>
              <a:rPr lang="en-US" altLang="en-US" baseline="0" dirty="0"/>
              <a:t>Can add an explanatory statement in TaxSlayer that is e-filed</a:t>
            </a:r>
            <a:endParaRPr lang="en-US" altLang="en-US" dirty="0"/>
          </a:p>
        </p:txBody>
      </p:sp>
    </p:spTree>
    <p:extLst>
      <p:ext uri="{BB962C8B-B14F-4D97-AF65-F5344CB8AC3E}">
        <p14:creationId xmlns:p14="http://schemas.microsoft.com/office/powerpoint/2010/main" val="300824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dirty="0"/>
              <a:t>Community property laws are disregarded for self-employment tax purposes</a:t>
            </a:r>
          </a:p>
          <a:p>
            <a:pPr marL="639250" lvl="1" indent="-173196">
              <a:spcBef>
                <a:spcPct val="0"/>
              </a:spcBef>
              <a:buFontTx/>
              <a:buChar char="•"/>
            </a:pPr>
            <a:r>
              <a:rPr lang="en-US" altLang="en-US" dirty="0"/>
              <a:t>If jointly run business, Taxpayer needs to specify the split ratio</a:t>
            </a:r>
          </a:p>
          <a:p>
            <a:pPr marL="182050" lvl="0" indent="-173196">
              <a:spcBef>
                <a:spcPct val="0"/>
              </a:spcBef>
              <a:buFontTx/>
              <a:buChar char="•"/>
            </a:pPr>
            <a:r>
              <a:rPr lang="en-US" altLang="en-US" dirty="0"/>
              <a:t>Splitting: Cannot use an expense to move the spouse’s share</a:t>
            </a:r>
          </a:p>
          <a:p>
            <a:pPr marL="639250" lvl="1" indent="-173196">
              <a:spcBef>
                <a:spcPct val="0"/>
              </a:spcBef>
              <a:buFontTx/>
              <a:buChar char="•"/>
            </a:pPr>
            <a:r>
              <a:rPr lang="en-US" altLang="en-US" dirty="0"/>
              <a:t>TaxSlayer</a:t>
            </a:r>
            <a:r>
              <a:rPr lang="en-US" altLang="en-US" baseline="0" dirty="0"/>
              <a:t> does not allow a negative expense so would need use an income account for the spouse</a:t>
            </a:r>
          </a:p>
          <a:p>
            <a:pPr marL="639250" lvl="1" indent="-173196">
              <a:spcBef>
                <a:spcPct val="0"/>
              </a:spcBef>
              <a:buFontTx/>
              <a:buChar char="•"/>
            </a:pPr>
            <a:r>
              <a:rPr lang="en-US" altLang="en-US" baseline="0" dirty="0"/>
              <a:t>Means gross income will be overstated, e.g. for ACA purposes</a:t>
            </a:r>
          </a:p>
          <a:p>
            <a:pPr marL="639250" lvl="1" indent="-173196">
              <a:spcBef>
                <a:spcPct val="0"/>
              </a:spcBef>
              <a:buFontTx/>
              <a:buChar char="•"/>
            </a:pPr>
            <a:r>
              <a:rPr lang="en-US" altLang="en-US" baseline="0" dirty="0"/>
              <a:t>Can add an explanatory statement in TaxSlayer that is e-filed</a:t>
            </a:r>
            <a:endParaRPr lang="en-US" altLang="en-US" dirty="0"/>
          </a:p>
        </p:txBody>
      </p:sp>
    </p:spTree>
    <p:extLst>
      <p:ext uri="{BB962C8B-B14F-4D97-AF65-F5344CB8AC3E}">
        <p14:creationId xmlns:p14="http://schemas.microsoft.com/office/powerpoint/2010/main" val="1502168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Statutory</a:t>
            </a:r>
            <a:r>
              <a:rPr lang="en-US" altLang="en-US" baseline="0" dirty="0"/>
              <a:t> employees are rarely encountered </a:t>
            </a:r>
          </a:p>
          <a:p>
            <a:r>
              <a:rPr lang="en-US" altLang="en-US" dirty="0"/>
              <a:t>What!?!?! Business income on a W-2??? Special situation.</a:t>
            </a:r>
          </a:p>
          <a:p>
            <a:r>
              <a:rPr lang="en-US" altLang="en-US" dirty="0"/>
              <a:t>Statutory employees are a mixed situation </a:t>
            </a:r>
          </a:p>
          <a:p>
            <a:pPr>
              <a:buFontTx/>
              <a:buChar char="•"/>
            </a:pPr>
            <a:r>
              <a:rPr lang="en-US" altLang="en-US" dirty="0"/>
              <a:t>Income reported on W-2 instead of 1099-MISC</a:t>
            </a:r>
          </a:p>
          <a:p>
            <a:pPr>
              <a:buFontTx/>
              <a:buChar char="•"/>
            </a:pPr>
            <a:r>
              <a:rPr lang="en-US" altLang="en-US" dirty="0"/>
              <a:t>Some taxes are withheld</a:t>
            </a:r>
          </a:p>
          <a:p>
            <a:pPr>
              <a:buFontTx/>
              <a:buChar char="•"/>
            </a:pPr>
            <a:r>
              <a:rPr lang="en-US" altLang="en-US" dirty="0"/>
              <a:t>Can take business expenses on Schedule C</a:t>
            </a:r>
          </a:p>
        </p:txBody>
      </p:sp>
      <p:sp>
        <p:nvSpPr>
          <p:cNvPr id="11162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656B51E9-F4BD-454C-9FC9-26E50D5E21A8}" type="slidenum">
              <a:rPr lang="en-US" altLang="en-US">
                <a:solidFill>
                  <a:srgbClr val="000000"/>
                </a:solidFill>
                <a:ea typeface="MS PGothic" pitchFamily="34" charset="-128"/>
              </a:rPr>
              <a:pPr>
                <a:spcBef>
                  <a:spcPct val="0"/>
                </a:spcBef>
              </a:pPr>
              <a:t>55</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30395516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buFontTx/>
              <a:buChar char="•"/>
            </a:pPr>
            <a:r>
              <a:rPr lang="en-US" altLang="en-US"/>
              <a:t>If it doesn’t sound right, report on W-2 form and/or suggest Taxpayer gets a corrected W-2</a:t>
            </a:r>
          </a:p>
          <a:p>
            <a:pPr marL="173196" indent="-173196">
              <a:buFontTx/>
              <a:buChar char="•"/>
            </a:pPr>
            <a:r>
              <a:rPr lang="en-US" altLang="en-US"/>
              <a:t>“Employer” will withhold social security and Medicare taxes from statutory employee, maybe federal tax</a:t>
            </a:r>
          </a:p>
          <a:p>
            <a:pPr marL="173196" indent="-173196">
              <a:buFontTx/>
              <a:buChar char="•"/>
            </a:pPr>
            <a:r>
              <a:rPr lang="en-US" altLang="en-US"/>
              <a:t>No self-employment tax!</a:t>
            </a:r>
          </a:p>
          <a:p>
            <a:pPr marL="173196" indent="-173196"/>
            <a:endParaRPr lang="en-US" altLang="en-US"/>
          </a:p>
          <a:p>
            <a:pPr marL="173196" indent="-173196"/>
            <a:r>
              <a:rPr lang="en-US" altLang="en-US" u="sng"/>
              <a:t>An explanation from IRS.gov of these workers:</a:t>
            </a:r>
          </a:p>
          <a:p>
            <a:pPr marL="173196" indent="-173196">
              <a:buFontTx/>
              <a:buChar char="•"/>
            </a:pPr>
            <a:r>
              <a:rPr lang="en-US" altLang="en-US"/>
              <a:t>A driver who distributes beverages (other than milk) or meat, vegetable, fruit, or bakery products; or who picks up and delivers laundry or dry cleaning, if the driver is your agent or is paid on commission.</a:t>
            </a:r>
          </a:p>
          <a:p>
            <a:pPr marL="173196" indent="-173196">
              <a:buFontTx/>
              <a:buChar char="•"/>
            </a:pPr>
            <a:r>
              <a:rPr lang="en-US" altLang="en-US"/>
              <a:t>A full-time life insurance sales agent whose principal business activity is selling life insurance or annuity contracts, or both, primarily for one life insurance company.</a:t>
            </a:r>
          </a:p>
          <a:p>
            <a:pPr marL="173196" indent="-173196">
              <a:buFontTx/>
              <a:buChar char="•"/>
            </a:pPr>
            <a:r>
              <a:rPr lang="en-US" altLang="en-US"/>
              <a:t>An individual who works at home on materials or goods that you supply and that must be returned to you or to a person you name, if you also furnish specifications for the work to be done.</a:t>
            </a:r>
          </a:p>
          <a:p>
            <a:pPr marL="173196" indent="-173196">
              <a:buFontTx/>
              <a:buChar char="•"/>
            </a:pPr>
            <a:r>
              <a:rPr lang="en-US" altLang="en-US"/>
              <a:t>A full-time traveling or city salesperson who works on your behalf and turns in orders to you from wholesalers, retailers, contractors, or operators of hotels, restaurants, or other similar establishments. The goods sold must be merchandise for resale or supplies for use in the buyer’s business operation. The work performed for you must be the salesperson's principal business activity.</a:t>
            </a:r>
          </a:p>
          <a:p>
            <a:pPr marL="173196" indent="-173196"/>
            <a:endParaRPr lang="en-US" altLang="en-US"/>
          </a:p>
        </p:txBody>
      </p:sp>
      <p:sp>
        <p:nvSpPr>
          <p:cNvPr id="11264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44410406-8E73-49CA-B623-0ACE66F885E7}" type="slidenum">
              <a:rPr lang="en-US" altLang="en-US">
                <a:solidFill>
                  <a:srgbClr val="000000"/>
                </a:solidFill>
                <a:ea typeface="MS PGothic" pitchFamily="34" charset="-128"/>
              </a:rPr>
              <a:pPr>
                <a:spcBef>
                  <a:spcPct val="0"/>
                </a:spcBef>
              </a:pPr>
              <a:t>56</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2542530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072E9D64-B47E-4937-ABDB-20193A2728F8}" type="slidenum">
              <a:rPr lang="en-US" smtClean="0"/>
              <a:t>57</a:t>
            </a:fld>
            <a:endParaRPr lang="en-US"/>
          </a:p>
        </p:txBody>
      </p:sp>
    </p:spTree>
    <p:extLst>
      <p:ext uri="{BB962C8B-B14F-4D97-AF65-F5344CB8AC3E}">
        <p14:creationId xmlns:p14="http://schemas.microsoft.com/office/powerpoint/2010/main" val="40659169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70673" y="8829846"/>
            <a:ext cx="3038155" cy="46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D70F872-7897-456D-BDBC-881288A34CC4}" type="slidenum">
              <a:rPr lang="en-US" altLang="en-US">
                <a:solidFill>
                  <a:srgbClr val="000000"/>
                </a:solidFill>
                <a:ea typeface="MS PGothic" pitchFamily="34" charset="-128"/>
              </a:rPr>
              <a:pPr algn="r" eaLnBrk="1" hangingPunct="1">
                <a:spcBef>
                  <a:spcPct val="0"/>
                </a:spcBef>
              </a:pPr>
              <a:t>58</a:t>
            </a:fld>
            <a:endParaRPr lang="en-US" altLang="en-US">
              <a:solidFill>
                <a:srgbClr val="000000"/>
              </a:solidFill>
              <a:ea typeface="MS PGothic" pitchFamily="34" charset="-128"/>
            </a:endParaRPr>
          </a:p>
        </p:txBody>
      </p:sp>
      <p:sp>
        <p:nvSpPr>
          <p:cNvPr id="131075"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5148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t>Continuity does not mean all-the-time.</a:t>
            </a:r>
            <a:r>
              <a:rPr lang="en-US" baseline="0"/>
              <a:t> For instance a seasonal business might only operate for part of the year, but it operates every year.</a:t>
            </a:r>
            <a:endParaRPr lang="en-US"/>
          </a:p>
        </p:txBody>
      </p:sp>
      <p:sp>
        <p:nvSpPr>
          <p:cNvPr id="4" name="Header Placeholder 3"/>
          <p:cNvSpPr>
            <a:spLocks noGrp="1"/>
          </p:cNvSpPr>
          <p:nvPr>
            <p:ph type="hdr" sz="quarter" idx="10"/>
          </p:nvPr>
        </p:nvSpPr>
        <p:spPr>
          <a:xfrm>
            <a:off x="0" y="0"/>
            <a:ext cx="2971800" cy="458788"/>
          </a:xfrm>
          <a:prstGeom prst="rect">
            <a:avLst/>
          </a:prstGeom>
        </p:spPr>
        <p:txBody>
          <a:bodyPr/>
          <a:lstStyle/>
          <a:p>
            <a:r>
              <a:rPr lang="en-US"/>
              <a:t>NTTC</a:t>
            </a:r>
          </a:p>
        </p:txBody>
      </p:sp>
      <p:sp>
        <p:nvSpPr>
          <p:cNvPr id="6" name="Slide Number Placeholder 5"/>
          <p:cNvSpPr>
            <a:spLocks noGrp="1"/>
          </p:cNvSpPr>
          <p:nvPr>
            <p:ph type="sldNum" sz="quarter" idx="12"/>
          </p:nvPr>
        </p:nvSpPr>
        <p:spPr>
          <a:xfrm>
            <a:off x="3884613" y="8685213"/>
            <a:ext cx="2971800" cy="458787"/>
          </a:xfrm>
          <a:prstGeom prst="rect">
            <a:avLst/>
          </a:prstGeom>
        </p:spPr>
        <p:txBody>
          <a:bodyPr/>
          <a:lstStyle/>
          <a:p>
            <a:fld id="{493D3F23-AD5A-4D1A-94BD-79F15D43E731}" type="slidenum">
              <a:rPr lang="en-US" smtClean="0"/>
              <a:pPr/>
              <a:t>6</a:t>
            </a:fld>
            <a:endParaRPr lang="en-US"/>
          </a:p>
        </p:txBody>
      </p:sp>
    </p:spTree>
    <p:extLst>
      <p:ext uri="{BB962C8B-B14F-4D97-AF65-F5344CB8AC3E}">
        <p14:creationId xmlns:p14="http://schemas.microsoft.com/office/powerpoint/2010/main" val="264514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xfrm>
            <a:off x="685800" y="4400550"/>
            <a:ext cx="5486400" cy="3600450"/>
          </a:xfrm>
          <a:prstGeom prst="rect">
            <a:avLst/>
          </a:prstGeom>
        </p:spPr>
        <p:txBody>
          <a:bodyPr wrap="square" numCol="1" anchor="t" anchorCtr="0" compatLnSpc="1">
            <a:prstTxWarp prst="textNoShape">
              <a:avLst/>
            </a:prstTxWarp>
          </a:bodyPr>
          <a:lstStyle/>
          <a:p>
            <a:pPr eaLnBrk="1" hangingPunct="1">
              <a:spcBef>
                <a:spcPct val="0"/>
              </a:spcBef>
              <a:defRPr/>
            </a:pPr>
            <a:endParaRPr lang="en-US" altLang="en-US"/>
          </a:p>
        </p:txBody>
      </p:sp>
      <p:sp>
        <p:nvSpPr>
          <p:cNvPr id="9318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BE52A8A4-7205-4ACE-BADE-1AF247FBE532}" type="slidenum">
              <a:rPr lang="en-US" altLang="en-US">
                <a:solidFill>
                  <a:srgbClr val="000000"/>
                </a:solidFill>
                <a:ea typeface="MS PGothic" pitchFamily="34" charset="-128"/>
              </a:rPr>
              <a:pPr>
                <a:spcBef>
                  <a:spcPct val="0"/>
                </a:spcBef>
              </a:pPr>
              <a:t>7</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240933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endParaRPr lang="en-US" altLang="en-US"/>
          </a:p>
        </p:txBody>
      </p:sp>
      <p:sp>
        <p:nvSpPr>
          <p:cNvPr id="8090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3C4D5876-A11C-445B-B5CE-10D569C02344}" type="slidenum">
              <a:rPr lang="en-US" altLang="en-US">
                <a:solidFill>
                  <a:srgbClr val="000000"/>
                </a:solidFill>
                <a:ea typeface="MS PGothic" pitchFamily="34" charset="-128"/>
              </a:rPr>
              <a:pPr>
                <a:spcBef>
                  <a:spcPct val="0"/>
                </a:spcBef>
              </a:pPr>
              <a:t>8</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71708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89" indent="-174689">
              <a:spcBef>
                <a:spcPct val="0"/>
              </a:spcBef>
              <a:buFontTx/>
              <a:buChar char="•"/>
              <a:defRPr/>
            </a:pPr>
            <a:r>
              <a:rPr lang="en-US" altLang="en-US" dirty="0"/>
              <a:t>Cash method as opposed to accrual method</a:t>
            </a:r>
          </a:p>
          <a:p>
            <a:pPr marL="640527" lvl="1" indent="-174689">
              <a:spcBef>
                <a:spcPct val="0"/>
              </a:spcBef>
              <a:buFontTx/>
              <a:buChar char="•"/>
              <a:defRPr/>
            </a:pPr>
            <a:r>
              <a:rPr lang="en-US" altLang="en-US" dirty="0"/>
              <a:t>All our Taxpayers normally satisfy the cash method requirement</a:t>
            </a:r>
          </a:p>
          <a:p>
            <a:pPr marL="174689" indent="-174689">
              <a:spcBef>
                <a:spcPct val="0"/>
              </a:spcBef>
              <a:buFontTx/>
              <a:buChar char="•"/>
              <a:defRPr/>
            </a:pPr>
            <a:r>
              <a:rPr lang="en-US" altLang="en-US" dirty="0"/>
              <a:t>Returns with a business loss have always been out of scope</a:t>
            </a:r>
          </a:p>
          <a:p>
            <a:pPr marL="640527" lvl="1" indent="-174689">
              <a:spcBef>
                <a:spcPct val="0"/>
              </a:spcBef>
              <a:buFontTx/>
              <a:buChar char="•"/>
              <a:defRPr/>
            </a:pPr>
            <a:r>
              <a:rPr lang="en-US" altLang="en-US" dirty="0"/>
              <a:t>If a new Taxpayer comes with a loss carryover, refer to a professional preparer</a:t>
            </a:r>
          </a:p>
          <a:p>
            <a:pPr marL="183327" lvl="0" indent="-174689">
              <a:spcBef>
                <a:spcPct val="0"/>
              </a:spcBef>
              <a:buFontTx/>
              <a:buChar char="•"/>
              <a:defRPr/>
            </a:pPr>
            <a:endParaRPr lang="en-US" altLang="en-US" dirty="0"/>
          </a:p>
          <a:p>
            <a:pPr marL="173196" indent="-173196">
              <a:spcBef>
                <a:spcPct val="0"/>
              </a:spcBef>
              <a:buFontTx/>
              <a:buChar char="•"/>
            </a:pPr>
            <a:endParaRPr lang="en-US" altLang="en-US" dirty="0"/>
          </a:p>
        </p:txBody>
      </p:sp>
      <p:sp>
        <p:nvSpPr>
          <p:cNvPr id="8909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CA4D19CA-D11A-4C90-A2C1-35ED1DBF27E6}" type="slidenum">
              <a:rPr lang="en-US" altLang="en-US">
                <a:solidFill>
                  <a:srgbClr val="000000"/>
                </a:solidFill>
                <a:ea typeface="MS PGothic" pitchFamily="34" charset="-128"/>
              </a:rPr>
              <a:pPr>
                <a:spcBef>
                  <a:spcPct val="0"/>
                </a:spcBef>
              </a:pPr>
              <a:t>9</a:t>
            </a:fld>
            <a:endParaRPr lang="en-US" altLang="en-US">
              <a:solidFill>
                <a:srgbClr val="000000"/>
              </a:solidFill>
              <a:ea typeface="MS PGothic" pitchFamily="34" charset="-128"/>
            </a:endParaRPr>
          </a:p>
        </p:txBody>
      </p:sp>
      <p:sp>
        <p:nvSpPr>
          <p:cNvPr id="3" name="Header Placeholder 2"/>
          <p:cNvSpPr>
            <a:spLocks noGrp="1"/>
          </p:cNvSpPr>
          <p:nvPr>
            <p:ph type="hdr" sz="quarter" idx="11"/>
          </p:nvPr>
        </p:nvSpPr>
        <p:spPr>
          <a:xfrm>
            <a:off x="0" y="0"/>
            <a:ext cx="2971800" cy="458788"/>
          </a:xfrm>
          <a:prstGeom prst="rect">
            <a:avLst/>
          </a:prstGeom>
        </p:spPr>
        <p:txBody>
          <a:bodyPr/>
          <a:lstStyle/>
          <a:p>
            <a:r>
              <a:rPr lang="en-US"/>
              <a:t>NTTC</a:t>
            </a:r>
          </a:p>
        </p:txBody>
      </p:sp>
    </p:spTree>
    <p:extLst>
      <p:ext uri="{BB962C8B-B14F-4D97-AF65-F5344CB8AC3E}">
        <p14:creationId xmlns:p14="http://schemas.microsoft.com/office/powerpoint/2010/main" val="392057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9144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 name="Rectangle 6"/>
          <p:cNvSpPr/>
          <p:nvPr/>
        </p:nvSpPr>
        <p:spPr>
          <a:xfrm>
            <a:off x="2" y="1218977"/>
            <a:ext cx="6599583"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p:nvPr>
        </p:nvSpPr>
        <p:spPr>
          <a:xfrm>
            <a:off x="687377" y="3697342"/>
            <a:ext cx="5224830" cy="1112839"/>
          </a:xfrm>
          <a:prstGeom prst="rect">
            <a:avLst/>
          </a:prstGeom>
        </p:spPr>
        <p:txBody>
          <a:bodyPr anchor="ctr">
            <a:noAutofit/>
          </a:bodyPr>
          <a:lstStyle>
            <a:lvl1pPr marL="0" indent="0" algn="ctr">
              <a:spcBef>
                <a:spcPts val="0"/>
              </a:spcBef>
              <a:buNone/>
              <a:defRPr sz="1800">
                <a:solidFill>
                  <a:schemeClr val="bg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2" y="5056023"/>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p:cNvSpPr/>
          <p:nvPr/>
        </p:nvSpPr>
        <p:spPr>
          <a:xfrm>
            <a:off x="2" y="5056022"/>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Title 5"/>
          <p:cNvSpPr>
            <a:spLocks noGrp="1"/>
          </p:cNvSpPr>
          <p:nvPr>
            <p:ph type="title"/>
          </p:nvPr>
        </p:nvSpPr>
        <p:spPr>
          <a:xfrm>
            <a:off x="685842" y="1875512"/>
            <a:ext cx="5227900" cy="1219200"/>
          </a:xfrm>
        </p:spPr>
        <p:txBody>
          <a:bodyPr>
            <a:noAutofit/>
          </a:bodyPr>
          <a:lstStyle>
            <a:lvl1pPr algn="ctr">
              <a:defRPr sz="2475"/>
            </a:lvl1pPr>
          </a:lstStyle>
          <a:p>
            <a:r>
              <a:rPr lang="en-US"/>
              <a:t>Click to edit Master title style</a:t>
            </a:r>
            <a:endParaRPr lang="en-US" dirty="0"/>
          </a:p>
        </p:txBody>
      </p:sp>
      <p:sp>
        <p:nvSpPr>
          <p:cNvPr id="9" name="Rectangle 8"/>
          <p:cNvSpPr/>
          <p:nvPr/>
        </p:nvSpPr>
        <p:spPr>
          <a:xfrm>
            <a:off x="1" y="5080555"/>
            <a:ext cx="660196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Date Placeholder 3">
            <a:extLst>
              <a:ext uri="{FF2B5EF4-FFF2-40B4-BE49-F238E27FC236}">
                <a16:creationId xmlns:a16="http://schemas.microsoft.com/office/drawing/2014/main" id="{325D16B6-152B-4FDE-BF54-4398ECB14290}"/>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2" name="Footer Placeholder 4">
            <a:extLst>
              <a:ext uri="{FF2B5EF4-FFF2-40B4-BE49-F238E27FC236}">
                <a16:creationId xmlns:a16="http://schemas.microsoft.com/office/drawing/2014/main" id="{534A7236-1F7D-4C44-9FB2-218DB8E05CA8}"/>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3" name="Slide Number Placeholder 5">
            <a:extLst>
              <a:ext uri="{FF2B5EF4-FFF2-40B4-BE49-F238E27FC236}">
                <a16:creationId xmlns:a16="http://schemas.microsoft.com/office/drawing/2014/main" id="{50BAE30B-22A1-41E6-98B6-04A1B88E0F68}"/>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46209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8" y="2133600"/>
            <a:ext cx="3749040" cy="386963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766310" y="2133600"/>
            <a:ext cx="3749040" cy="386963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9"/>
          <p:cNvSpPr>
            <a:spLocks noGrp="1"/>
          </p:cNvSpPr>
          <p:nvPr>
            <p:ph type="title"/>
          </p:nvPr>
        </p:nvSpPr>
        <p:spPr/>
        <p:txBody>
          <a:bodyPr/>
          <a:lstStyle>
            <a:lvl1pPr>
              <a:defRPr/>
            </a:lvl1pPr>
          </a:lstStyle>
          <a:p>
            <a:r>
              <a:rPr lang="en-US"/>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pPr>
              <a:defRPr/>
            </a:pPr>
            <a:r>
              <a:rPr lang="en-US"/>
              <a:t>NTTC Training ala NJ – TY2019</a:t>
            </a:r>
            <a:endParaRPr lang="en-US" dirty="0"/>
          </a:p>
        </p:txBody>
      </p:sp>
      <p:sp>
        <p:nvSpPr>
          <p:cNvPr id="12" name="Slide Number Placeholder 11"/>
          <p:cNvSpPr>
            <a:spLocks noGrp="1"/>
          </p:cNvSpPr>
          <p:nvPr>
            <p:ph type="sldNum" sz="quarter" idx="11"/>
          </p:nvPr>
        </p:nvSpPr>
        <p:spPr/>
        <p:txBody>
          <a:bodyPr/>
          <a:lstStyle/>
          <a:p>
            <a:pPr>
              <a:defRPr/>
            </a:pPr>
            <a:fld id="{570CFB07-4D0D-41A4-AD42-0E07DAFA4754}" type="slidenum">
              <a:rPr lang="en-US" altLang="en-US" smtClean="0"/>
              <a:pPr>
                <a:defRPr/>
              </a:pPr>
              <a:t>‹#›</a:t>
            </a:fld>
            <a:endParaRPr lang="en-US" altLang="en-US" dirty="0"/>
          </a:p>
        </p:txBody>
      </p:sp>
    </p:spTree>
    <p:extLst>
      <p:ext uri="{BB962C8B-B14F-4D97-AF65-F5344CB8AC3E}">
        <p14:creationId xmlns:p14="http://schemas.microsoft.com/office/powerpoint/2010/main" val="397989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a:t>Click icon to add picture</a:t>
            </a:r>
          </a:p>
        </p:txBody>
      </p:sp>
      <p:sp>
        <p:nvSpPr>
          <p:cNvPr id="14" name="Text Placeholder 5"/>
          <p:cNvSpPr>
            <a:spLocks noGrp="1"/>
          </p:cNvSpPr>
          <p:nvPr>
            <p:ph type="body" sz="quarter" idx="16"/>
          </p:nvPr>
        </p:nvSpPr>
        <p:spPr>
          <a:xfrm>
            <a:off x="950495" y="2141665"/>
            <a:ext cx="7543800" cy="1879353"/>
          </a:xfrm>
        </p:spPr>
        <p:txBody>
          <a:bodyPr/>
          <a:lstStyle>
            <a:lvl1pPr>
              <a:defRPr/>
            </a:lvl1pPr>
            <a:lvl2pPr>
              <a:defRPr/>
            </a:lvl2pPr>
          </a:lstStyle>
          <a:p>
            <a:pPr lvl="0"/>
            <a:r>
              <a:rPr lang="en-US" dirty="0"/>
              <a:t>Edit Master text styles</a:t>
            </a:r>
          </a:p>
          <a:p>
            <a:pPr lvl="1"/>
            <a:r>
              <a:rPr lang="en-US" dirty="0"/>
              <a:t>Second level</a:t>
            </a:r>
          </a:p>
        </p:txBody>
      </p:sp>
      <p:sp>
        <p:nvSpPr>
          <p:cNvPr id="7" name="Date Placeholder 3">
            <a:extLst>
              <a:ext uri="{FF2B5EF4-FFF2-40B4-BE49-F238E27FC236}">
                <a16:creationId xmlns:a16="http://schemas.microsoft.com/office/drawing/2014/main" id="{92BDB000-D3C2-473D-898A-52A5443B93B8}"/>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8" name="Footer Placeholder 4">
            <a:extLst>
              <a:ext uri="{FF2B5EF4-FFF2-40B4-BE49-F238E27FC236}">
                <a16:creationId xmlns:a16="http://schemas.microsoft.com/office/drawing/2014/main" id="{0583E964-8037-4F49-BE7B-0770AC012D24}"/>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2" name="Slide Number Placeholder 5">
            <a:extLst>
              <a:ext uri="{FF2B5EF4-FFF2-40B4-BE49-F238E27FC236}">
                <a16:creationId xmlns:a16="http://schemas.microsoft.com/office/drawing/2014/main" id="{969445B8-FD29-49EB-981D-13EA5F18BA9D}"/>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207874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6" name="Text Placeholder 5"/>
          <p:cNvSpPr>
            <a:spLocks noGrp="1"/>
          </p:cNvSpPr>
          <p:nvPr>
            <p:ph type="body" sz="quarter" idx="15"/>
          </p:nvPr>
        </p:nvSpPr>
        <p:spPr>
          <a:xfrm>
            <a:off x="962025"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4797029"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74646"/>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535117"/>
            <a:ext cx="3497580" cy="639763"/>
          </a:xfrm>
          <a:prstGeom prst="rect">
            <a:avLst/>
          </a:prstGeom>
        </p:spPr>
        <p:txBody>
          <a:bodyPr anchor="b"/>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5" name="Text Placeholder 4"/>
          <p:cNvSpPr>
            <a:spLocks noGrp="1"/>
          </p:cNvSpPr>
          <p:nvPr>
            <p:ph type="body" sz="quarter" idx="3"/>
          </p:nvPr>
        </p:nvSpPr>
        <p:spPr>
          <a:xfrm>
            <a:off x="4806462" y="1535117"/>
            <a:ext cx="3497580" cy="639763"/>
          </a:xfrm>
          <a:prstGeom prst="rect">
            <a:avLst/>
          </a:prstGeom>
        </p:spPr>
        <p:txBody>
          <a:bodyPr anchor="b">
            <a:noAutofit/>
          </a:bodyPr>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11-27-2019 v1a</a:t>
            </a:r>
          </a:p>
        </p:txBody>
      </p:sp>
      <p:sp>
        <p:nvSpPr>
          <p:cNvPr id="8" name="Footer Placeholder 7"/>
          <p:cNvSpPr>
            <a:spLocks noGrp="1"/>
          </p:cNvSpPr>
          <p:nvPr>
            <p:ph type="ftr" sz="quarter" idx="11"/>
          </p:nvPr>
        </p:nvSpPr>
        <p:spPr/>
        <p:txBody>
          <a:bodyPr/>
          <a:lstStyle/>
          <a:p>
            <a:r>
              <a:rPr lang="en-US"/>
              <a:t>NTTC Training ala NJ – TY2019</a:t>
            </a:r>
          </a:p>
        </p:txBody>
      </p:sp>
      <p:sp>
        <p:nvSpPr>
          <p:cNvPr id="9" name="Slide Number Placeholder 8"/>
          <p:cNvSpPr>
            <a:spLocks noGrp="1"/>
          </p:cNvSpPr>
          <p:nvPr>
            <p:ph type="sldNum" sz="quarter" idx="12"/>
          </p:nvPr>
        </p:nvSpPr>
        <p:spPr/>
        <p:txBody>
          <a:bodyPr/>
          <a:lstStyle/>
          <a:p>
            <a:fld id="{F56DB09B-2E1E-48D6-BF38-233787F9BAB1}" type="slidenum">
              <a:rPr lang="en-US" smtClean="0"/>
              <a:t>‹#›</a:t>
            </a:fld>
            <a:endParaRPr lang="en-US"/>
          </a:p>
        </p:txBody>
      </p:sp>
      <p:sp>
        <p:nvSpPr>
          <p:cNvPr id="10" name="Text Placeholder 9"/>
          <p:cNvSpPr>
            <a:spLocks noGrp="1"/>
          </p:cNvSpPr>
          <p:nvPr>
            <p:ph type="body" sz="quarter" idx="13"/>
          </p:nvPr>
        </p:nvSpPr>
        <p:spPr>
          <a:xfrm>
            <a:off x="952501" y="2174878"/>
            <a:ext cx="3498056"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4806462" y="2174878"/>
            <a:ext cx="3497580"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35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59125" y="1761437"/>
            <a:ext cx="73152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958850" y="4108451"/>
            <a:ext cx="7315200" cy="1780116"/>
          </a:xfrm>
        </p:spPr>
        <p:txBody>
          <a:bodyPr/>
          <a:lstStyle/>
          <a:p>
            <a:pPr lvl="0"/>
            <a:r>
              <a:rPr lang="en-US"/>
              <a:t>Click to edit Master text styles</a:t>
            </a:r>
          </a:p>
          <a:p>
            <a:pPr lvl="1"/>
            <a:r>
              <a:rPr lang="en-US"/>
              <a:t>Second level</a:t>
            </a:r>
          </a:p>
        </p:txBody>
      </p:sp>
      <p:sp>
        <p:nvSpPr>
          <p:cNvPr id="14" name="Date Placeholder 3">
            <a:extLst>
              <a:ext uri="{FF2B5EF4-FFF2-40B4-BE49-F238E27FC236}">
                <a16:creationId xmlns:a16="http://schemas.microsoft.com/office/drawing/2014/main" id="{3FEE0182-5E6E-47B8-86E9-CC065BBEA7B7}"/>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5" name="Footer Placeholder 4">
            <a:extLst>
              <a:ext uri="{FF2B5EF4-FFF2-40B4-BE49-F238E27FC236}">
                <a16:creationId xmlns:a16="http://schemas.microsoft.com/office/drawing/2014/main" id="{D13BC5E4-D997-4149-8D6E-66A51B9900CE}"/>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6" name="Slide Number Placeholder 5">
            <a:extLst>
              <a:ext uri="{FF2B5EF4-FFF2-40B4-BE49-F238E27FC236}">
                <a16:creationId xmlns:a16="http://schemas.microsoft.com/office/drawing/2014/main" id="{FA6B5DDA-0C49-44A9-B553-0066B756A88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31844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13692094"/>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Rectangle 5"/>
          <p:cNvSpPr/>
          <p:nvPr/>
        </p:nvSpPr>
        <p:spPr>
          <a:xfrm>
            <a:off x="0" y="-17670"/>
            <a:ext cx="9144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1154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a:xfrm>
            <a:off x="974207" y="6265308"/>
            <a:ext cx="388559" cy="365125"/>
          </a:xfrm>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6" name="Rectangle 5"/>
          <p:cNvSpPr/>
          <p:nvPr/>
        </p:nvSpPr>
        <p:spPr>
          <a:xfrm>
            <a:off x="0" y="-17670"/>
            <a:ext cx="9144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7" name="Rectangle 6"/>
          <p:cNvSpPr/>
          <p:nvPr/>
        </p:nvSpPr>
        <p:spPr>
          <a:xfrm rot="16200000">
            <a:off x="-2980942" y="2962964"/>
            <a:ext cx="6876288" cy="9144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solidFill>
                <a:schemeClr val="bg1"/>
              </a:solidFill>
              <a:latin typeface="+mj-lt"/>
            </a:endParaRPr>
          </a:p>
        </p:txBody>
      </p:sp>
      <p:sp>
        <p:nvSpPr>
          <p:cNvPr id="8" name="Title Placeholder 1"/>
          <p:cNvSpPr>
            <a:spLocks noGrp="1"/>
          </p:cNvSpPr>
          <p:nvPr>
            <p:ph type="title"/>
          </p:nvPr>
        </p:nvSpPr>
        <p:spPr>
          <a:xfrm rot="16200000">
            <a:off x="-2407918" y="2421255"/>
            <a:ext cx="573024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38861" y="6132291"/>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10" name="Rectangle 9"/>
          <p:cNvSpPr/>
          <p:nvPr/>
        </p:nvSpPr>
        <p:spPr>
          <a:xfrm rot="5400000">
            <a:off x="-2493840" y="3390266"/>
            <a:ext cx="6876288" cy="59800"/>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52821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B75-102F-4897-A41E-3DF7610E9FE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B232B2-EE7C-4A1B-BC5F-03285CE66DE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076F7-3D4D-454D-8424-FDAD28D9DF50}"/>
              </a:ext>
            </a:extLst>
          </p:cNvPr>
          <p:cNvSpPr>
            <a:spLocks noGrp="1"/>
          </p:cNvSpPr>
          <p:nvPr>
            <p:ph type="dt" sz="half" idx="10"/>
          </p:nvPr>
        </p:nvSpPr>
        <p:spPr/>
        <p:txBody>
          <a:bodyPr/>
          <a:lstStyle/>
          <a:p>
            <a:r>
              <a:rPr lang="en-US"/>
              <a:t>11-27-2019 v1a</a:t>
            </a:r>
          </a:p>
        </p:txBody>
      </p:sp>
      <p:sp>
        <p:nvSpPr>
          <p:cNvPr id="5" name="Footer Placeholder 4">
            <a:extLst>
              <a:ext uri="{FF2B5EF4-FFF2-40B4-BE49-F238E27FC236}">
                <a16:creationId xmlns:a16="http://schemas.microsoft.com/office/drawing/2014/main" id="{7103F955-D78F-4772-A1DE-BF38DC5282EF}"/>
              </a:ext>
            </a:extLst>
          </p:cNvPr>
          <p:cNvSpPr>
            <a:spLocks noGrp="1"/>
          </p:cNvSpPr>
          <p:nvPr>
            <p:ph type="ftr" sz="quarter" idx="11"/>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DE8C395E-AA13-4E51-9903-FDDCDED2F64F}"/>
              </a:ext>
            </a:extLst>
          </p:cNvPr>
          <p:cNvSpPr>
            <a:spLocks noGrp="1"/>
          </p:cNvSpPr>
          <p:nvPr>
            <p:ph type="sldNum" sz="quarter" idx="12"/>
          </p:nvPr>
        </p:nvSpPr>
        <p:spPr/>
        <p:txBody>
          <a:bodyPr/>
          <a:lstStyle/>
          <a:p>
            <a:fld id="{F56DB09B-2E1E-48D6-BF38-233787F9BAB1}" type="slidenum">
              <a:rPr lang="en-US" smtClean="0"/>
              <a:t>‹#›</a:t>
            </a:fld>
            <a:endParaRPr lang="en-US"/>
          </a:p>
        </p:txBody>
      </p:sp>
    </p:spTree>
    <p:extLst>
      <p:ext uri="{BB962C8B-B14F-4D97-AF65-F5344CB8AC3E}">
        <p14:creationId xmlns:p14="http://schemas.microsoft.com/office/powerpoint/2010/main" val="39353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458516" indent="-170260">
              <a:defRPr/>
            </a:lvl4pPr>
            <a:lvl5pPr marL="1797844" indent="-17026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73A09A5A-A9C0-4CD2-A868-78EA44F396D3}"/>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7" name="Footer Placeholder 4">
            <a:extLst>
              <a:ext uri="{FF2B5EF4-FFF2-40B4-BE49-F238E27FC236}">
                <a16:creationId xmlns:a16="http://schemas.microsoft.com/office/drawing/2014/main" id="{B0217534-7AEE-4CA5-B103-1415BD776EBA}"/>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8" name="Slide Number Placeholder 5">
            <a:extLst>
              <a:ext uri="{FF2B5EF4-FFF2-40B4-BE49-F238E27FC236}">
                <a16:creationId xmlns:a16="http://schemas.microsoft.com/office/drawing/2014/main" id="{E8D0076E-6785-4AB7-AF92-E035913FD33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21954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5" name="Footer Placeholder 4"/>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6" name="Slide Number Placeholder 5"/>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pic>
        <p:nvPicPr>
          <p:cNvPr id="7" name="Picture 6" descr="AARPF_Logo w Tag.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4" name="Text Placeholder 13"/>
          <p:cNvSpPr>
            <a:spLocks noGrp="1"/>
          </p:cNvSpPr>
          <p:nvPr>
            <p:ph type="body" idx="1"/>
          </p:nvPr>
        </p:nvSpPr>
        <p:spPr>
          <a:xfrm>
            <a:off x="959125" y="1761433"/>
            <a:ext cx="73152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9144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bg1"/>
              </a:solidFill>
              <a:latin typeface="+mj-lt"/>
            </a:endParaRPr>
          </a:p>
        </p:txBody>
      </p:sp>
      <p:sp>
        <p:nvSpPr>
          <p:cNvPr id="2" name="Title Placeholder 1"/>
          <p:cNvSpPr>
            <a:spLocks noGrp="1"/>
          </p:cNvSpPr>
          <p:nvPr>
            <p:ph type="title"/>
          </p:nvPr>
        </p:nvSpPr>
        <p:spPr>
          <a:xfrm>
            <a:off x="800104" y="28835"/>
            <a:ext cx="731354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AARPF_Logo w Tag.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2" name="Rectangle 11"/>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p:cNvSpPr/>
          <p:nvPr/>
        </p:nvSpPr>
        <p:spPr>
          <a:xfrm>
            <a:off x="0" y="1182574"/>
            <a:ext cx="9144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41200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257169" rtl="0" eaLnBrk="1" latinLnBrk="0" hangingPunct="1">
        <a:spcBef>
          <a:spcPct val="0"/>
        </a:spcBef>
        <a:buNone/>
        <a:defRPr sz="2250" b="1" kern="1200">
          <a:solidFill>
            <a:schemeClr val="bg1"/>
          </a:solidFill>
          <a:latin typeface="+mj-lt"/>
          <a:ea typeface="+mj-ea"/>
          <a:cs typeface="+mj-cs"/>
        </a:defRPr>
      </a:lvl1pPr>
    </p:titleStyle>
    <p:bodyStyle>
      <a:lvl1pPr marL="191989" indent="-191989" algn="l" defTabSz="257169" rtl="0" eaLnBrk="1" latinLnBrk="0" hangingPunct="1">
        <a:spcBef>
          <a:spcPts val="1013"/>
        </a:spcBef>
        <a:buClr>
          <a:srgbClr val="CF2124"/>
        </a:buClr>
        <a:buSzPct val="70000"/>
        <a:buFont typeface="Wingdings" panose="05000000000000000000" pitchFamily="2" charset="2"/>
        <a:buChar char=""/>
        <a:defRPr sz="1800" kern="1200">
          <a:solidFill>
            <a:schemeClr val="tx1"/>
          </a:solidFill>
          <a:latin typeface="+mn-lt"/>
          <a:ea typeface="+mn-ea"/>
          <a:cs typeface="+mn-cs"/>
        </a:defRPr>
      </a:lvl1pPr>
      <a:lvl2pPr marL="514350" indent="-190203" algn="l" defTabSz="257169" rtl="0" eaLnBrk="1" latinLnBrk="0" hangingPunct="1">
        <a:spcBef>
          <a:spcPts val="506"/>
        </a:spcBef>
        <a:buClr>
          <a:srgbClr val="CF2124"/>
        </a:buClr>
        <a:buSzPct val="110000"/>
        <a:buFont typeface="Calibri" panose="020F0502020204030204" pitchFamily="34" charset="0"/>
        <a:buChar char="─"/>
        <a:tabLst/>
        <a:defRPr sz="1575" kern="1200">
          <a:solidFill>
            <a:schemeClr val="tx1"/>
          </a:solidFill>
          <a:latin typeface="+mn-lt"/>
          <a:ea typeface="+mn-ea"/>
          <a:cs typeface="+mn-cs"/>
        </a:defRPr>
      </a:lvl2pPr>
      <a:lvl3pPr marL="803672" indent="-160735" algn="l" defTabSz="257169" rtl="0" eaLnBrk="1" latinLnBrk="0" hangingPunct="1">
        <a:spcBef>
          <a:spcPts val="338"/>
        </a:spcBef>
        <a:buClr>
          <a:srgbClr val="55493F"/>
        </a:buClr>
        <a:buSzPct val="110000"/>
        <a:buFont typeface="Arial"/>
        <a:buChar char="•"/>
        <a:tabLst/>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microsoft.com/office/2007/relationships/hdphoto" Target="../media/hdphoto3.wd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ubtitle 1"/>
          <p:cNvSpPr>
            <a:spLocks noGrp="1"/>
          </p:cNvSpPr>
          <p:nvPr>
            <p:ph type="subTitle" idx="1"/>
          </p:nvPr>
        </p:nvSpPr>
        <p:spPr>
          <a:xfrm>
            <a:off x="457200" y="3630255"/>
            <a:ext cx="5715000" cy="834629"/>
          </a:xfrm>
        </p:spPr>
        <p:txBody>
          <a:bodyPr/>
          <a:lstStyle/>
          <a:p>
            <a:r>
              <a:rPr lang="en-US" altLang="en-US"/>
              <a:t>Pub 4012 – Tab D: Self-Employment Income</a:t>
            </a:r>
          </a:p>
          <a:p>
            <a:r>
              <a:rPr lang="en-US" altLang="en-US"/>
              <a:t>Pub 4491 – Lesson 10</a:t>
            </a:r>
          </a:p>
          <a:p>
            <a:r>
              <a:rPr lang="en-US" altLang="en-US"/>
              <a:t>Tax-Aide Schedule C Guidelines</a:t>
            </a:r>
          </a:p>
          <a:p>
            <a:endParaRPr lang="en-US" altLang="en-US"/>
          </a:p>
        </p:txBody>
      </p:sp>
      <p:sp>
        <p:nvSpPr>
          <p:cNvPr id="10242" name="Rectangle 2"/>
          <p:cNvSpPr>
            <a:spLocks noGrp="1" noChangeArrowheads="1"/>
          </p:cNvSpPr>
          <p:nvPr>
            <p:ph type="title"/>
          </p:nvPr>
        </p:nvSpPr>
        <p:spPr/>
        <p:txBody>
          <a:bodyPr/>
          <a:lstStyle/>
          <a:p>
            <a:r>
              <a:rPr lang="en-US" altLang="en-US"/>
              <a:t>Business Income</a:t>
            </a:r>
          </a:p>
        </p:txBody>
      </p:sp>
      <p:sp>
        <p:nvSpPr>
          <p:cNvPr id="2" name="Date Placeholder 1">
            <a:extLst>
              <a:ext uri="{FF2B5EF4-FFF2-40B4-BE49-F238E27FC236}">
                <a16:creationId xmlns:a16="http://schemas.microsoft.com/office/drawing/2014/main" id="{6A4B0795-14B6-4665-B6C9-9E0200D35874}"/>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9F65DA89-7A3A-4D3C-8E04-7DBD720F9566}"/>
              </a:ext>
            </a:extLst>
          </p:cNvPr>
          <p:cNvSpPr>
            <a:spLocks noGrp="1"/>
          </p:cNvSpPr>
          <p:nvPr>
            <p:ph type="ftr" sz="quarter" idx="3"/>
          </p:nvPr>
        </p:nvSpPr>
        <p:spPr/>
        <p:txBody>
          <a:bodyPr/>
          <a:lstStyle/>
          <a:p>
            <a:r>
              <a:rPr lang="en-US"/>
              <a:t>NTTC Training ala NJ – TY2019</a:t>
            </a:r>
          </a:p>
        </p:txBody>
      </p:sp>
      <p:sp>
        <p:nvSpPr>
          <p:cNvPr id="4" name="Slide Number Placeholder 3">
            <a:extLst>
              <a:ext uri="{FF2B5EF4-FFF2-40B4-BE49-F238E27FC236}">
                <a16:creationId xmlns:a16="http://schemas.microsoft.com/office/drawing/2014/main" id="{2311B494-E921-476D-B007-B71ED4D27481}"/>
              </a:ext>
            </a:extLst>
          </p:cNvPr>
          <p:cNvSpPr>
            <a:spLocks noGrp="1"/>
          </p:cNvSpPr>
          <p:nvPr>
            <p:ph type="sldNum" sz="quarter" idx="4"/>
          </p:nvPr>
        </p:nvSpPr>
        <p:spPr/>
        <p:txBody>
          <a:bodyPr/>
          <a:lstStyle/>
          <a:p>
            <a:fld id="{F56DB09B-2E1E-48D6-BF38-233787F9BAB1}" type="slidenum">
              <a:rPr lang="en-US" smtClean="0"/>
              <a:t>1</a:t>
            </a:fld>
            <a:endParaRPr lang="en-US"/>
          </a:p>
        </p:txBody>
      </p:sp>
    </p:spTree>
    <p:extLst>
      <p:ext uri="{BB962C8B-B14F-4D97-AF65-F5344CB8AC3E}">
        <p14:creationId xmlns:p14="http://schemas.microsoft.com/office/powerpoint/2010/main" val="333293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p>
        </p:txBody>
      </p:sp>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10</a:t>
            </a:fld>
            <a:endParaRPr lang="en-US"/>
          </a:p>
        </p:txBody>
      </p:sp>
      <p:sp>
        <p:nvSpPr>
          <p:cNvPr id="29699" name="Rectangle 3"/>
          <p:cNvSpPr>
            <a:spLocks noGrp="1" noChangeArrowheads="1"/>
          </p:cNvSpPr>
          <p:nvPr>
            <p:ph sz="quarter" idx="12"/>
          </p:nvPr>
        </p:nvSpPr>
        <p:spPr/>
        <p:txBody>
          <a:bodyPr/>
          <a:lstStyle/>
          <a:p>
            <a:r>
              <a:rPr lang="en-US" altLang="en-US"/>
              <a:t>Schedule C in scope when</a:t>
            </a:r>
          </a:p>
          <a:p>
            <a:pPr lvl="1"/>
            <a:r>
              <a:rPr lang="en-US" altLang="en-US"/>
              <a:t>No prior year un-allowed passive activity losses from this business</a:t>
            </a:r>
          </a:p>
          <a:p>
            <a:pPr lvl="1"/>
            <a:r>
              <a:rPr lang="en-US" altLang="en-US"/>
              <a:t>No depreciation, amortization or asset write-off requiring Form 4562</a:t>
            </a:r>
          </a:p>
          <a:p>
            <a:pPr lvl="2"/>
            <a:r>
              <a:rPr lang="en-US" altLang="en-US"/>
              <a:t>Includes prior expenses taxpayer continues to depreciate or amortize</a:t>
            </a:r>
          </a:p>
          <a:p>
            <a:endParaRPr lang="en-US" altLang="en-US"/>
          </a:p>
          <a:p>
            <a:pPr lvl="1"/>
            <a:endParaRPr lang="en-US" altLang="en-US" dirty="0"/>
          </a:p>
        </p:txBody>
      </p:sp>
      <p:sp>
        <p:nvSpPr>
          <p:cNvPr id="8194" name="Rectangle 2"/>
          <p:cNvSpPr>
            <a:spLocks noGrp="1" noChangeArrowheads="1"/>
          </p:cNvSpPr>
          <p:nvPr>
            <p:ph type="title"/>
          </p:nvPr>
        </p:nvSpPr>
        <p:spPr/>
        <p:txBody>
          <a:bodyPr/>
          <a:lstStyle/>
          <a:p>
            <a:r>
              <a:rPr lang="en-US" altLang="en-US"/>
              <a:t>Interview – Scope</a:t>
            </a:r>
            <a:endParaRPr lang="en-US" altLang="en-US" dirty="0"/>
          </a:p>
        </p:txBody>
      </p:sp>
      <p:sp>
        <p:nvSpPr>
          <p:cNvPr id="2" name="Date Placeholder 1">
            <a:extLst>
              <a:ext uri="{FF2B5EF4-FFF2-40B4-BE49-F238E27FC236}">
                <a16:creationId xmlns:a16="http://schemas.microsoft.com/office/drawing/2014/main" id="{C445BADC-3950-4A0A-A3EB-01253035443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1477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11</a:t>
            </a:fld>
            <a:endParaRPr lang="en-US"/>
          </a:p>
        </p:txBody>
      </p:sp>
      <p:sp>
        <p:nvSpPr>
          <p:cNvPr id="21507" name="Rectangle 3"/>
          <p:cNvSpPr>
            <a:spLocks noGrp="1" noChangeArrowheads="1"/>
          </p:cNvSpPr>
          <p:nvPr>
            <p:ph sz="quarter" idx="12"/>
          </p:nvPr>
        </p:nvSpPr>
        <p:spPr/>
        <p:txBody>
          <a:bodyPr>
            <a:normAutofit/>
          </a:bodyPr>
          <a:lstStyle/>
          <a:p>
            <a:r>
              <a:rPr lang="en-US" altLang="en-US" dirty="0"/>
              <a:t>Schedule C in scope when</a:t>
            </a:r>
          </a:p>
          <a:p>
            <a:pPr lvl="1"/>
            <a:r>
              <a:rPr lang="en-US" altLang="en-US" dirty="0"/>
              <a:t>No deduction for business use of home</a:t>
            </a:r>
          </a:p>
          <a:p>
            <a:pPr lvl="2"/>
            <a:r>
              <a:rPr lang="en-US" altLang="en-US" dirty="0"/>
              <a:t>Rent</a:t>
            </a:r>
          </a:p>
          <a:p>
            <a:pPr lvl="2"/>
            <a:r>
              <a:rPr lang="en-US" altLang="en-US" dirty="0"/>
              <a:t>Utilities (except business use of telephone)</a:t>
            </a:r>
          </a:p>
          <a:p>
            <a:pPr lvl="2"/>
            <a:r>
              <a:rPr lang="en-US" altLang="en-US" dirty="0"/>
              <a:t>Homeowner or renter insurance</a:t>
            </a:r>
          </a:p>
          <a:p>
            <a:pPr lvl="2"/>
            <a:r>
              <a:rPr lang="en-US" altLang="en-US" dirty="0"/>
              <a:t>Simplified home office method </a:t>
            </a:r>
            <a:r>
              <a:rPr lang="en-US" altLang="en-US" b="1" dirty="0"/>
              <a:t>out of scope</a:t>
            </a:r>
          </a:p>
          <a:p>
            <a:pPr lvl="1"/>
            <a:r>
              <a:rPr lang="en-US" altLang="en-US" dirty="0"/>
              <a:t>No inventory carried over from prior years</a:t>
            </a:r>
          </a:p>
          <a:p>
            <a:pPr lvl="2"/>
            <a:r>
              <a:rPr lang="en-US" altLang="en-US" dirty="0"/>
              <a:t>Beginning 2018 all goods can be expensed when purchased</a:t>
            </a:r>
          </a:p>
        </p:txBody>
      </p:sp>
      <p:sp>
        <p:nvSpPr>
          <p:cNvPr id="8194" name="Rectangle 2"/>
          <p:cNvSpPr>
            <a:spLocks noGrp="1" noChangeArrowheads="1"/>
          </p:cNvSpPr>
          <p:nvPr>
            <p:ph type="title"/>
          </p:nvPr>
        </p:nvSpPr>
        <p:spPr/>
        <p:txBody>
          <a:bodyPr/>
          <a:lstStyle/>
          <a:p>
            <a:r>
              <a:rPr lang="en-US" altLang="en-US" dirty="0"/>
              <a:t>Interview – Scope</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E26563AF-F512-4D41-AAF2-4F5E20C7702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2041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12</a:t>
            </a:fld>
            <a:endParaRPr lang="en-US"/>
          </a:p>
        </p:txBody>
      </p:sp>
      <p:sp>
        <p:nvSpPr>
          <p:cNvPr id="29699" name="Rectangle 3"/>
          <p:cNvSpPr>
            <a:spLocks noGrp="1" noChangeArrowheads="1"/>
          </p:cNvSpPr>
          <p:nvPr>
            <p:ph sz="quarter" idx="12"/>
          </p:nvPr>
        </p:nvSpPr>
        <p:spPr/>
        <p:txBody>
          <a:bodyPr>
            <a:normAutofit/>
          </a:bodyPr>
          <a:lstStyle/>
          <a:p>
            <a:pPr>
              <a:lnSpc>
                <a:spcPct val="110000"/>
              </a:lnSpc>
            </a:pPr>
            <a:r>
              <a:rPr lang="en-US" altLang="en-US" sz="2700" dirty="0"/>
              <a:t>Schedule C in scope when</a:t>
            </a:r>
          </a:p>
          <a:p>
            <a:pPr lvl="1">
              <a:lnSpc>
                <a:spcPct val="110000"/>
              </a:lnSpc>
            </a:pPr>
            <a:r>
              <a:rPr lang="en-US" altLang="en-US" dirty="0"/>
              <a:t>Claims mileage at standard rate</a:t>
            </a:r>
          </a:p>
          <a:p>
            <a:pPr lvl="2">
              <a:lnSpc>
                <a:spcPct val="110000"/>
              </a:lnSpc>
            </a:pPr>
            <a:r>
              <a:rPr lang="en-US" altLang="en-US" dirty="0"/>
              <a:t>Claiming actual vehicle expense is </a:t>
            </a:r>
            <a:r>
              <a:rPr lang="en-US" altLang="en-US" b="1" dirty="0"/>
              <a:t>out of scope</a:t>
            </a:r>
          </a:p>
          <a:p>
            <a:pPr lvl="1">
              <a:lnSpc>
                <a:spcPct val="110000"/>
              </a:lnSpc>
            </a:pPr>
            <a:r>
              <a:rPr lang="en-US" altLang="en-US" dirty="0"/>
              <a:t>Business expenses of $25,000 or less per Schedule C</a:t>
            </a:r>
          </a:p>
          <a:p>
            <a:pPr lvl="1"/>
            <a:r>
              <a:rPr lang="en-US" altLang="en-US" dirty="0"/>
              <a:t>Not a bartering business</a:t>
            </a:r>
          </a:p>
          <a:p>
            <a:pPr marL="0" indent="0">
              <a:lnSpc>
                <a:spcPct val="110000"/>
              </a:lnSpc>
              <a:buNone/>
            </a:pPr>
            <a:endParaRPr lang="en-US" altLang="en-US" sz="2700" dirty="0"/>
          </a:p>
        </p:txBody>
      </p:sp>
      <p:sp>
        <p:nvSpPr>
          <p:cNvPr id="8194" name="Rectangle 2"/>
          <p:cNvSpPr>
            <a:spLocks noGrp="1" noChangeArrowheads="1"/>
          </p:cNvSpPr>
          <p:nvPr>
            <p:ph type="title"/>
          </p:nvPr>
        </p:nvSpPr>
        <p:spPr/>
        <p:txBody>
          <a:bodyPr>
            <a:normAutofit/>
          </a:bodyPr>
          <a:lstStyle/>
          <a:p>
            <a:r>
              <a:rPr lang="en-US" altLang="en-US" dirty="0"/>
              <a:t>Interview – Scope</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257D23B0-60C6-4C38-9CBD-1090884ADD0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0425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13</a:t>
            </a:fld>
            <a:endParaRPr lang="en-US"/>
          </a:p>
        </p:txBody>
      </p:sp>
      <p:sp>
        <p:nvSpPr>
          <p:cNvPr id="26627" name="Content Placeholder 2"/>
          <p:cNvSpPr>
            <a:spLocks noGrp="1"/>
          </p:cNvSpPr>
          <p:nvPr>
            <p:ph sz="quarter" idx="12"/>
          </p:nvPr>
        </p:nvSpPr>
        <p:spPr/>
        <p:txBody>
          <a:bodyPr>
            <a:normAutofit/>
          </a:bodyPr>
          <a:lstStyle/>
          <a:p>
            <a:r>
              <a:rPr lang="en-US" altLang="en-US" dirty="0"/>
              <a:t>Due diligence</a:t>
            </a:r>
          </a:p>
          <a:p>
            <a:pPr lvl="1"/>
            <a:r>
              <a:rPr lang="en-US" altLang="en-US" dirty="0"/>
              <a:t>Does business sound reasonable</a:t>
            </a:r>
          </a:p>
          <a:p>
            <a:pPr lvl="1"/>
            <a:r>
              <a:rPr lang="en-US" altLang="en-US" dirty="0"/>
              <a:t>When not satisfied with taxpayer’s answers</a:t>
            </a:r>
          </a:p>
          <a:p>
            <a:pPr lvl="2"/>
            <a:r>
              <a:rPr lang="en-US" altLang="en-US" dirty="0"/>
              <a:t>Speak with Local Coordinator </a:t>
            </a:r>
          </a:p>
          <a:p>
            <a:pPr lvl="2"/>
            <a:r>
              <a:rPr lang="en-US" altLang="en-US" dirty="0"/>
              <a:t>Do not prepare the return</a:t>
            </a:r>
          </a:p>
          <a:p>
            <a:r>
              <a:rPr lang="en-US" altLang="en-US" b="1" dirty="0"/>
              <a:t>Decide during interview before return is started</a:t>
            </a:r>
          </a:p>
          <a:p>
            <a:pPr>
              <a:buNone/>
            </a:pPr>
            <a:endParaRPr lang="en-US" altLang="en-US" dirty="0"/>
          </a:p>
        </p:txBody>
      </p:sp>
      <p:sp>
        <p:nvSpPr>
          <p:cNvPr id="2" name="Title 1"/>
          <p:cNvSpPr>
            <a:spLocks noGrp="1"/>
          </p:cNvSpPr>
          <p:nvPr>
            <p:ph type="title"/>
          </p:nvPr>
        </p:nvSpPr>
        <p:spPr/>
        <p:txBody>
          <a:bodyPr>
            <a:normAutofit/>
          </a:bodyPr>
          <a:lstStyle/>
          <a:p>
            <a:r>
              <a:rPr lang="en-US" dirty="0"/>
              <a:t>Interview – Scope</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CD01E2FA-7A2A-4666-8D54-E2162CFC45B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6585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14</a:t>
            </a:fld>
            <a:endParaRPr lang="en-US"/>
          </a:p>
        </p:txBody>
      </p:sp>
      <p:sp>
        <p:nvSpPr>
          <p:cNvPr id="3" name="Content Placeholder 2"/>
          <p:cNvSpPr>
            <a:spLocks noGrp="1"/>
          </p:cNvSpPr>
          <p:nvPr>
            <p:ph sz="quarter" idx="12"/>
          </p:nvPr>
        </p:nvSpPr>
        <p:spPr>
          <a:xfrm>
            <a:off x="959125" y="2178325"/>
            <a:ext cx="7315200" cy="3250925"/>
          </a:xfrm>
        </p:spPr>
        <p:txBody>
          <a:bodyPr>
            <a:normAutofit/>
          </a:bodyPr>
          <a:lstStyle/>
          <a:p>
            <a:r>
              <a:rPr lang="en-US" altLang="en-US" dirty="0"/>
              <a:t>Is this a business?</a:t>
            </a:r>
          </a:p>
          <a:p>
            <a:pPr lvl="1"/>
            <a:r>
              <a:rPr lang="en-US" altLang="en-US" dirty="0"/>
              <a:t>Income from recycling (conducted regularly)</a:t>
            </a:r>
          </a:p>
          <a:p>
            <a:pPr lvl="1"/>
            <a:r>
              <a:rPr lang="en-US" altLang="en-US" dirty="0"/>
              <a:t>Poll worker</a:t>
            </a:r>
          </a:p>
          <a:p>
            <a:pPr lvl="1"/>
            <a:r>
              <a:rPr lang="en-US" altLang="en-US" dirty="0"/>
              <a:t>Babysitter</a:t>
            </a:r>
          </a:p>
          <a:p>
            <a:pPr lvl="1"/>
            <a:r>
              <a:rPr lang="en-US" altLang="en-US" dirty="0"/>
              <a:t>One-time executor fee</a:t>
            </a:r>
          </a:p>
          <a:p>
            <a:pPr lvl="1"/>
            <a:r>
              <a:rPr lang="en-US" altLang="en-US" dirty="0"/>
              <a:t>Caregiver </a:t>
            </a:r>
          </a:p>
          <a:p>
            <a:pPr lvl="2"/>
            <a:r>
              <a:rPr lang="en-US" altLang="en-US" dirty="0"/>
              <a:t>Who is a relative</a:t>
            </a:r>
          </a:p>
          <a:p>
            <a:pPr lvl="2"/>
            <a:r>
              <a:rPr lang="en-US" altLang="en-US" dirty="0"/>
              <a:t>Who is not a relative</a:t>
            </a:r>
          </a:p>
        </p:txBody>
      </p:sp>
      <p:sp>
        <p:nvSpPr>
          <p:cNvPr id="2" name="Title 1"/>
          <p:cNvSpPr>
            <a:spLocks noGrp="1"/>
          </p:cNvSpPr>
          <p:nvPr>
            <p:ph type="title"/>
          </p:nvPr>
        </p:nvSpPr>
        <p:spPr/>
        <p:txBody>
          <a:bodyPr/>
          <a:lstStyle/>
          <a:p>
            <a:r>
              <a:rPr lang="en-US"/>
              <a:t>Schedule C Quiz</a:t>
            </a:r>
          </a:p>
        </p:txBody>
      </p:sp>
      <p:sp>
        <p:nvSpPr>
          <p:cNvPr id="11" name="TextBox 10"/>
          <p:cNvSpPr txBox="1">
            <a:spLocks noChangeArrowheads="1"/>
          </p:cNvSpPr>
          <p:nvPr/>
        </p:nvSpPr>
        <p:spPr bwMode="auto">
          <a:xfrm>
            <a:off x="6629400" y="2628900"/>
            <a:ext cx="571500" cy="415498"/>
          </a:xfrm>
          <a:prstGeom prst="rect">
            <a:avLst/>
          </a:prstGeom>
          <a:noFill/>
          <a:ln w="25400">
            <a:noFill/>
            <a:miter lim="800000"/>
            <a:headEnd/>
            <a:tailEnd/>
          </a:ln>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lgn="ctr" eaLnBrk="1" hangingPunct="1">
              <a:spcBef>
                <a:spcPct val="0"/>
              </a:spcBef>
              <a:buClrTx/>
              <a:buSzTx/>
              <a:buFontTx/>
              <a:buNone/>
            </a:pPr>
            <a:r>
              <a:rPr lang="en-US" altLang="en-US" sz="2100" dirty="0">
                <a:solidFill>
                  <a:srgbClr val="0000FF"/>
                </a:solidFill>
              </a:rPr>
              <a:t>Yes</a:t>
            </a:r>
          </a:p>
        </p:txBody>
      </p:sp>
      <p:sp>
        <p:nvSpPr>
          <p:cNvPr id="13" name="TextBox 12"/>
          <p:cNvSpPr txBox="1">
            <a:spLocks noChangeArrowheads="1"/>
          </p:cNvSpPr>
          <p:nvPr/>
        </p:nvSpPr>
        <p:spPr bwMode="auto">
          <a:xfrm>
            <a:off x="4457700" y="3028950"/>
            <a:ext cx="514350" cy="4154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100" dirty="0">
                <a:solidFill>
                  <a:srgbClr val="0000FF"/>
                </a:solidFill>
              </a:rPr>
              <a:t>No</a:t>
            </a:r>
          </a:p>
        </p:txBody>
      </p:sp>
      <p:sp>
        <p:nvSpPr>
          <p:cNvPr id="14" name="TextBox 13"/>
          <p:cNvSpPr txBox="1">
            <a:spLocks noChangeArrowheads="1"/>
          </p:cNvSpPr>
          <p:nvPr/>
        </p:nvSpPr>
        <p:spPr bwMode="auto">
          <a:xfrm>
            <a:off x="4457700" y="3436144"/>
            <a:ext cx="4114800" cy="4154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100" dirty="0">
                <a:solidFill>
                  <a:srgbClr val="0000FF"/>
                </a:solidFill>
              </a:rPr>
              <a:t>Yes – if not a household employee</a:t>
            </a:r>
          </a:p>
        </p:txBody>
      </p:sp>
      <p:sp>
        <p:nvSpPr>
          <p:cNvPr id="15" name="TextBox 14"/>
          <p:cNvSpPr txBox="1">
            <a:spLocks noChangeArrowheads="1"/>
          </p:cNvSpPr>
          <p:nvPr/>
        </p:nvSpPr>
        <p:spPr bwMode="auto">
          <a:xfrm>
            <a:off x="4457700" y="4572000"/>
            <a:ext cx="4000500" cy="4154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100" dirty="0">
                <a:solidFill>
                  <a:srgbClr val="0000FF"/>
                </a:solidFill>
              </a:rPr>
              <a:t>No – unless in the business</a:t>
            </a:r>
          </a:p>
        </p:txBody>
      </p:sp>
      <p:sp>
        <p:nvSpPr>
          <p:cNvPr id="16" name="TextBox 15"/>
          <p:cNvSpPr txBox="1">
            <a:spLocks noChangeArrowheads="1"/>
          </p:cNvSpPr>
          <p:nvPr/>
        </p:nvSpPr>
        <p:spPr bwMode="auto">
          <a:xfrm>
            <a:off x="4457700" y="4945618"/>
            <a:ext cx="4000500" cy="39241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950" dirty="0">
                <a:solidFill>
                  <a:srgbClr val="0000FF"/>
                </a:solidFill>
              </a:rPr>
              <a:t>Yes – if not a household employee</a:t>
            </a:r>
          </a:p>
        </p:txBody>
      </p:sp>
      <p:sp>
        <p:nvSpPr>
          <p:cNvPr id="17" name="TextBox 16"/>
          <p:cNvSpPr txBox="1">
            <a:spLocks noChangeArrowheads="1"/>
          </p:cNvSpPr>
          <p:nvPr/>
        </p:nvSpPr>
        <p:spPr bwMode="auto">
          <a:xfrm>
            <a:off x="4457700" y="3829050"/>
            <a:ext cx="3657600" cy="41549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100" dirty="0">
                <a:solidFill>
                  <a:srgbClr val="0000FF"/>
                </a:solidFill>
              </a:rPr>
              <a:t>No – unless in the business</a:t>
            </a:r>
          </a:p>
        </p:txBody>
      </p:sp>
      <p:sp>
        <p:nvSpPr>
          <p:cNvPr id="12" name="Footer Placeholder 11"/>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endParaRPr lang="en-US" dirty="0">
              <a:solidFill>
                <a:prstClr val="black">
                  <a:tint val="75000"/>
                </a:prstClr>
              </a:solidFill>
            </a:endParaRPr>
          </a:p>
        </p:txBody>
      </p:sp>
      <p:sp>
        <p:nvSpPr>
          <p:cNvPr id="4" name="Date Placeholder 3">
            <a:extLst>
              <a:ext uri="{FF2B5EF4-FFF2-40B4-BE49-F238E27FC236}">
                <a16:creationId xmlns:a16="http://schemas.microsoft.com/office/drawing/2014/main" id="{F587695E-2D11-4DF7-8168-651ED777D9C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283448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15</a:t>
            </a:fld>
            <a:endParaRPr lang="en-US"/>
          </a:p>
        </p:txBody>
      </p:sp>
      <p:sp>
        <p:nvSpPr>
          <p:cNvPr id="4" name="Content Placeholder 3"/>
          <p:cNvSpPr>
            <a:spLocks noGrp="1"/>
          </p:cNvSpPr>
          <p:nvPr>
            <p:ph sz="quarter" idx="12"/>
          </p:nvPr>
        </p:nvSpPr>
        <p:spPr/>
        <p:txBody>
          <a:bodyPr>
            <a:normAutofit/>
          </a:bodyPr>
          <a:lstStyle/>
          <a:p>
            <a:r>
              <a:rPr lang="en-US" dirty="0"/>
              <a:t>Taxpayer receives Form 1099-MISC in lieu of W-2</a:t>
            </a:r>
          </a:p>
          <a:p>
            <a:r>
              <a:rPr lang="en-US" dirty="0"/>
              <a:t>Employer treats taxpayer as independent contractor and withholds no taxes</a:t>
            </a:r>
          </a:p>
          <a:p>
            <a:pPr>
              <a:buFont typeface="Wingdings" charset="2"/>
              <a:buChar char="Ø"/>
            </a:pPr>
            <a:r>
              <a:rPr lang="en-US" dirty="0"/>
              <a:t>Taxpayer has three options</a:t>
            </a:r>
          </a:p>
          <a:p>
            <a:pPr marL="388144" indent="-385763"/>
            <a:r>
              <a:rPr lang="en-US" dirty="0"/>
              <a:t>File Schedule C</a:t>
            </a:r>
          </a:p>
          <a:p>
            <a:pPr lvl="1"/>
            <a:r>
              <a:rPr lang="en-US" dirty="0"/>
              <a:t>Deduct work-related expenses </a:t>
            </a:r>
          </a:p>
          <a:p>
            <a:pPr lvl="1"/>
            <a:r>
              <a:rPr lang="en-US" dirty="0"/>
              <a:t>Pay self-employment tax (both employer and employee portions of Medicare and Social Security tax)</a:t>
            </a:r>
          </a:p>
          <a:p>
            <a:pPr>
              <a:buNone/>
            </a:pPr>
            <a:endParaRPr lang="en-US" dirty="0"/>
          </a:p>
        </p:txBody>
      </p:sp>
      <p:sp>
        <p:nvSpPr>
          <p:cNvPr id="5" name="Title 4"/>
          <p:cNvSpPr>
            <a:spLocks noGrp="1"/>
          </p:cNvSpPr>
          <p:nvPr>
            <p:ph type="title"/>
          </p:nvPr>
        </p:nvSpPr>
        <p:spPr/>
        <p:txBody>
          <a:bodyPr/>
          <a:lstStyle/>
          <a:p>
            <a:r>
              <a:rPr lang="en-US" dirty="0"/>
              <a:t>Employee Receives Form 1099-MISC</a:t>
            </a:r>
          </a:p>
        </p:txBody>
      </p:sp>
      <p:sp>
        <p:nvSpPr>
          <p:cNvPr id="14" name="TextBox 13"/>
          <p:cNvSpPr txBox="1"/>
          <p:nvPr/>
        </p:nvSpPr>
        <p:spPr>
          <a:xfrm>
            <a:off x="971550" y="4956601"/>
            <a:ext cx="457200" cy="784830"/>
          </a:xfrm>
          <a:prstGeom prst="rect">
            <a:avLst/>
          </a:prstGeom>
          <a:noFill/>
        </p:spPr>
        <p:txBody>
          <a:bodyPr wrap="square" rtlCol="0">
            <a:spAutoFit/>
          </a:bodyPr>
          <a:lstStyle/>
          <a:p>
            <a:r>
              <a:rPr lang="en-US" sz="2250" b="1" dirty="0"/>
              <a:t>Or</a:t>
            </a:r>
          </a:p>
        </p:txBody>
      </p:sp>
      <p:sp>
        <p:nvSpPr>
          <p:cNvPr id="15" name="Footer Placeholder 14"/>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A8B89ABE-B7E8-4A59-8B45-6319F8E7275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06731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16</a:t>
            </a:fld>
            <a:endParaRPr lang="en-US">
              <a:solidFill>
                <a:prstClr val="black">
                  <a:tint val="75000"/>
                </a:prstClr>
              </a:solidFill>
            </a:endParaRPr>
          </a:p>
        </p:txBody>
      </p:sp>
      <p:sp>
        <p:nvSpPr>
          <p:cNvPr id="4" name="Content Placeholder 3"/>
          <p:cNvSpPr>
            <a:spLocks noGrp="1"/>
          </p:cNvSpPr>
          <p:nvPr>
            <p:ph sz="quarter" idx="12"/>
          </p:nvPr>
        </p:nvSpPr>
        <p:spPr>
          <a:xfrm>
            <a:off x="959124" y="2178325"/>
            <a:ext cx="7556226" cy="3017520"/>
          </a:xfrm>
        </p:spPr>
        <p:txBody>
          <a:bodyPr>
            <a:normAutofit/>
          </a:bodyPr>
          <a:lstStyle/>
          <a:p>
            <a:r>
              <a:rPr lang="en-US" dirty="0"/>
              <a:t>Request employer reimburse half the self-employment tax</a:t>
            </a:r>
          </a:p>
          <a:p>
            <a:pPr>
              <a:buNone/>
            </a:pPr>
            <a:r>
              <a:rPr lang="en-US" b="1" dirty="0"/>
              <a:t>Or</a:t>
            </a:r>
          </a:p>
          <a:p>
            <a:r>
              <a:rPr lang="en-US" dirty="0"/>
              <a:t>Taxpayer files claim with the IRS (Form SS-8) </a:t>
            </a:r>
          </a:p>
          <a:p>
            <a:pPr lvl="1"/>
            <a:r>
              <a:rPr lang="en-US" dirty="0"/>
              <a:t>IRS will determine if taxpayer employee or contractor</a:t>
            </a:r>
          </a:p>
          <a:p>
            <a:pPr lvl="1"/>
            <a:r>
              <a:rPr lang="en-US" dirty="0"/>
              <a:t>After determination: Taxpayer files Form 8919 to calculate taxpayer’s share of employment taxes – </a:t>
            </a:r>
            <a:r>
              <a:rPr lang="en-US" b="1" dirty="0"/>
              <a:t>out of scope</a:t>
            </a:r>
          </a:p>
          <a:p>
            <a:pPr>
              <a:buFont typeface="Wingdings" charset="2"/>
              <a:buChar char="Ø"/>
            </a:pPr>
            <a:r>
              <a:rPr lang="en-US" dirty="0"/>
              <a:t>Taxpayer may wish to find a new job before filing Form SS-8</a:t>
            </a:r>
          </a:p>
          <a:p>
            <a:endParaRPr lang="en-US" dirty="0"/>
          </a:p>
          <a:p>
            <a:endParaRPr lang="en-US" dirty="0"/>
          </a:p>
        </p:txBody>
      </p:sp>
      <p:sp>
        <p:nvSpPr>
          <p:cNvPr id="5" name="Title 4"/>
          <p:cNvSpPr>
            <a:spLocks noGrp="1"/>
          </p:cNvSpPr>
          <p:nvPr>
            <p:ph type="title"/>
          </p:nvPr>
        </p:nvSpPr>
        <p:spPr/>
        <p:txBody>
          <a:bodyPr>
            <a:normAutofit/>
          </a:bodyPr>
          <a:lstStyle/>
          <a:p>
            <a:r>
              <a:rPr lang="en-US" dirty="0"/>
              <a:t>Employee Receives Form 1099-MISC</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8BAB6600-179D-4AC4-907D-DFECA494423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68300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17</a:t>
            </a:fld>
            <a:endParaRPr lang="en-US"/>
          </a:p>
        </p:txBody>
      </p:sp>
      <p:sp>
        <p:nvSpPr>
          <p:cNvPr id="2" name="Title 1"/>
          <p:cNvSpPr>
            <a:spLocks noGrp="1"/>
          </p:cNvSpPr>
          <p:nvPr>
            <p:ph type="title"/>
          </p:nvPr>
        </p:nvSpPr>
        <p:spPr/>
        <p:txBody>
          <a:bodyPr/>
          <a:lstStyle/>
          <a:p>
            <a:r>
              <a:rPr lang="en-US"/>
              <a:t>Business Code</a:t>
            </a:r>
          </a:p>
        </p:txBody>
      </p:sp>
      <p:sp>
        <p:nvSpPr>
          <p:cNvPr id="35843" name="Content Placeholder 2"/>
          <p:cNvSpPr>
            <a:spLocks noGrp="1"/>
          </p:cNvSpPr>
          <p:nvPr>
            <p:ph type="body" sz="quarter" idx="16"/>
          </p:nvPr>
        </p:nvSpPr>
        <p:spPr>
          <a:xfrm>
            <a:off x="950495" y="2228850"/>
            <a:ext cx="7543800" cy="1409515"/>
          </a:xfrm>
        </p:spPr>
        <p:txBody>
          <a:bodyPr/>
          <a:lstStyle/>
          <a:p>
            <a:r>
              <a:rPr lang="en-US" altLang="en-US"/>
              <a:t>Select code from the list</a:t>
            </a:r>
          </a:p>
        </p:txBody>
      </p:sp>
      <p:pic>
        <p:nvPicPr>
          <p:cNvPr id="35845"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bwMode="auto">
          <a:xfrm>
            <a:off x="2110665" y="2800350"/>
            <a:ext cx="5148263" cy="240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314950" y="2114550"/>
            <a:ext cx="3086100" cy="7429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50">
                <a:solidFill>
                  <a:schemeClr val="tx1"/>
                </a:solidFill>
              </a:rPr>
              <a:t>Or use cotaxaide.org/tools to look up code</a:t>
            </a:r>
          </a:p>
        </p:txBody>
      </p:sp>
      <p:sp>
        <p:nvSpPr>
          <p:cNvPr id="8" name="Footer Placeholder 7"/>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EA182DF9-B9FC-4926-86DA-5B25C1D70FA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842287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9-10-05 at 10.19.07 AM.png"/>
          <p:cNvPicPr>
            <a:picLocks noChangeAspect="1"/>
          </p:cNvPicPr>
          <p:nvPr/>
        </p:nvPicPr>
        <p:blipFill>
          <a:blip r:embed="rId3"/>
          <a:stretch>
            <a:fillRect/>
          </a:stretch>
        </p:blipFill>
        <p:spPr>
          <a:xfrm>
            <a:off x="1028700" y="1200150"/>
            <a:ext cx="3286125" cy="2647951"/>
          </a:xfrm>
          <a:prstGeom prst="rect">
            <a:avLst/>
          </a:prstGeom>
        </p:spPr>
      </p:pic>
      <p:sp>
        <p:nvSpPr>
          <p:cNvPr id="2" name="Footer Placeholder 1"/>
          <p:cNvSpPr>
            <a:spLocks noGrp="1"/>
          </p:cNvSpPr>
          <p:nvPr>
            <p:ph type="ftr" sz="quarter" idx="11"/>
          </p:nvPr>
        </p:nvSpPr>
        <p:spPr/>
        <p:txBody>
          <a:bodyPr/>
          <a:lstStyle/>
          <a:p>
            <a:r>
              <a:rPr lang="en-US"/>
              <a:t>NTTC Training ala NJ – TY2019</a:t>
            </a:r>
            <a:endParaRPr lang="en-US" dirty="0"/>
          </a:p>
        </p:txBody>
      </p:sp>
      <p:sp>
        <p:nvSpPr>
          <p:cNvPr id="3" name="Slide Number Placeholder 2"/>
          <p:cNvSpPr>
            <a:spLocks noGrp="1"/>
          </p:cNvSpPr>
          <p:nvPr>
            <p:ph type="sldNum" sz="quarter" idx="12"/>
          </p:nvPr>
        </p:nvSpPr>
        <p:spPr/>
        <p:txBody>
          <a:bodyPr/>
          <a:lstStyle/>
          <a:p>
            <a:fld id="{904548E9-6249-43D8-B9E7-ADE044522384}" type="slidenum">
              <a:rPr lang="en-US" smtClean="0"/>
              <a:pPr/>
              <a:t>18</a:t>
            </a:fld>
            <a:endParaRPr lang="en-US"/>
          </a:p>
        </p:txBody>
      </p:sp>
      <p:sp>
        <p:nvSpPr>
          <p:cNvPr id="5" name="Title 4"/>
          <p:cNvSpPr>
            <a:spLocks noGrp="1"/>
          </p:cNvSpPr>
          <p:nvPr>
            <p:ph type="title"/>
          </p:nvPr>
        </p:nvSpPr>
        <p:spPr/>
        <p:txBody>
          <a:bodyPr>
            <a:normAutofit/>
          </a:bodyPr>
          <a:lstStyle/>
          <a:p>
            <a:r>
              <a:rPr lang="en-US"/>
              <a:t>Business Codes in TaxSlayer</a:t>
            </a:r>
            <a:endParaRPr lang="en-US" dirty="0"/>
          </a:p>
        </p:txBody>
      </p:sp>
      <p:pic>
        <p:nvPicPr>
          <p:cNvPr id="7" name="Content Placeholder 6" descr="Screen Shot 2019-10-05 at 10.15.40 AM.png"/>
          <p:cNvPicPr>
            <a:picLocks noGrp="1" noChangeAspect="1"/>
          </p:cNvPicPr>
          <p:nvPr>
            <p:ph sz="quarter" idx="4294967295"/>
          </p:nvPr>
        </p:nvPicPr>
        <p:blipFill>
          <a:blip r:embed="rId4"/>
          <a:srcRect t="-8690" b="-9511"/>
          <a:stretch>
            <a:fillRect/>
          </a:stretch>
        </p:blipFill>
        <p:spPr>
          <a:xfrm>
            <a:off x="4572000" y="1085850"/>
            <a:ext cx="3863578" cy="1028700"/>
          </a:xfrm>
        </p:spPr>
      </p:pic>
      <p:pic>
        <p:nvPicPr>
          <p:cNvPr id="8" name="Picture 7" descr="Screen Shot 2019-10-05 at 10.16.40 AM.png"/>
          <p:cNvPicPr>
            <a:picLocks noChangeAspect="1"/>
          </p:cNvPicPr>
          <p:nvPr/>
        </p:nvPicPr>
        <p:blipFill>
          <a:blip r:embed="rId5"/>
          <a:srcRect l="4036"/>
          <a:stretch>
            <a:fillRect/>
          </a:stretch>
        </p:blipFill>
        <p:spPr>
          <a:xfrm>
            <a:off x="5067300" y="2571750"/>
            <a:ext cx="4076701" cy="2495550"/>
          </a:xfrm>
          <a:prstGeom prst="rect">
            <a:avLst/>
          </a:prstGeom>
        </p:spPr>
      </p:pic>
      <p:sp>
        <p:nvSpPr>
          <p:cNvPr id="9" name="TextBox 8"/>
          <p:cNvSpPr txBox="1"/>
          <p:nvPr/>
        </p:nvSpPr>
        <p:spPr>
          <a:xfrm>
            <a:off x="1028700" y="4114800"/>
            <a:ext cx="3943350" cy="1477328"/>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pPr>
              <a:buClr>
                <a:schemeClr val="accent2">
                  <a:lumMod val="75000"/>
                </a:schemeClr>
              </a:buClr>
              <a:buFont typeface="Arial"/>
              <a:buChar char="•"/>
            </a:pPr>
            <a:r>
              <a:rPr lang="en-US" dirty="0"/>
              <a:t> Click for list of Business Codes</a:t>
            </a:r>
          </a:p>
          <a:p>
            <a:pPr>
              <a:buClr>
                <a:schemeClr val="accent2">
                  <a:lumMod val="75000"/>
                </a:schemeClr>
              </a:buClr>
              <a:buFont typeface="Arial"/>
              <a:buChar char="•"/>
            </a:pPr>
            <a:r>
              <a:rPr lang="en-US" dirty="0"/>
              <a:t> Enter </a:t>
            </a:r>
            <a:r>
              <a:rPr lang="en-US" b="1" dirty="0"/>
              <a:t>Control</a:t>
            </a:r>
            <a:r>
              <a:rPr lang="en-US" dirty="0"/>
              <a:t> </a:t>
            </a:r>
            <a:r>
              <a:rPr lang="en-US" b="1" dirty="0"/>
              <a:t>F</a:t>
            </a:r>
            <a:r>
              <a:rPr lang="en-US" dirty="0"/>
              <a:t> to bring up search box</a:t>
            </a:r>
          </a:p>
          <a:p>
            <a:pPr>
              <a:buClr>
                <a:schemeClr val="accent2">
                  <a:lumMod val="75000"/>
                </a:schemeClr>
              </a:buClr>
              <a:buFont typeface="Arial"/>
              <a:buChar char="•"/>
            </a:pPr>
            <a:r>
              <a:rPr lang="en-US" dirty="0"/>
              <a:t> Type in job description to bring up code</a:t>
            </a:r>
          </a:p>
          <a:p>
            <a:pPr>
              <a:buClr>
                <a:schemeClr val="accent2">
                  <a:lumMod val="75000"/>
                </a:schemeClr>
              </a:buClr>
              <a:buFont typeface="Arial"/>
              <a:buChar char="•"/>
            </a:pPr>
            <a:r>
              <a:rPr lang="en-US" dirty="0"/>
              <a:t> Click on code to enter in	TaxSlayer  </a:t>
            </a:r>
          </a:p>
        </p:txBody>
      </p:sp>
      <p:cxnSp>
        <p:nvCxnSpPr>
          <p:cNvPr id="15" name="Straight Arrow Connector 14"/>
          <p:cNvCxnSpPr/>
          <p:nvPr/>
        </p:nvCxnSpPr>
        <p:spPr>
          <a:xfrm rot="5400000" flipH="1" flipV="1">
            <a:off x="2429470" y="3228975"/>
            <a:ext cx="1771055" cy="596"/>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3943350" y="3086100"/>
            <a:ext cx="2056805" cy="596"/>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3E8228A2-FB66-455D-9943-481999DD7AE9}"/>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3639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457204" y="6265308"/>
            <a:ext cx="702365" cy="365125"/>
          </a:xfrm>
        </p:spPr>
        <p:txBody>
          <a:bodyPr/>
          <a:lstStyle/>
          <a:p>
            <a:fld id="{904548E9-6249-43D8-B9E7-ADE044522384}" type="slidenum">
              <a:rPr lang="en-US" smtClean="0"/>
              <a:pPr/>
              <a:t>19</a:t>
            </a:fld>
            <a:endParaRPr lang="en-US"/>
          </a:p>
        </p:txBody>
      </p:sp>
      <p:sp>
        <p:nvSpPr>
          <p:cNvPr id="40963" name="Content Placeholder 2"/>
          <p:cNvSpPr>
            <a:spLocks noGrp="1"/>
          </p:cNvSpPr>
          <p:nvPr>
            <p:ph sz="quarter" idx="12"/>
          </p:nvPr>
        </p:nvSpPr>
        <p:spPr/>
        <p:txBody>
          <a:bodyPr>
            <a:normAutofit/>
          </a:bodyPr>
          <a:lstStyle/>
          <a:p>
            <a:pPr>
              <a:lnSpc>
                <a:spcPct val="110000"/>
              </a:lnSpc>
            </a:pPr>
            <a:r>
              <a:rPr lang="en-US" altLang="en-US" dirty="0"/>
              <a:t>Determine business code</a:t>
            </a:r>
          </a:p>
          <a:p>
            <a:pPr lvl="1">
              <a:lnSpc>
                <a:spcPct val="110000"/>
              </a:lnSpc>
            </a:pPr>
            <a:r>
              <a:rPr lang="en-US" altLang="en-US" dirty="0"/>
              <a:t>Janitorial Services</a:t>
            </a:r>
          </a:p>
          <a:p>
            <a:pPr lvl="1">
              <a:lnSpc>
                <a:spcPct val="110000"/>
              </a:lnSpc>
            </a:pPr>
            <a:r>
              <a:rPr lang="en-US" altLang="en-US" dirty="0"/>
              <a:t>Independent …..</a:t>
            </a:r>
            <a:br>
              <a:rPr lang="en-US" altLang="en-US" dirty="0"/>
            </a:br>
            <a:r>
              <a:rPr lang="en-US" altLang="en-US" dirty="0"/>
              <a:t>Artist….Performer</a:t>
            </a:r>
          </a:p>
          <a:p>
            <a:pPr lvl="1">
              <a:lnSpc>
                <a:spcPct val="110000"/>
              </a:lnSpc>
            </a:pPr>
            <a:r>
              <a:rPr lang="en-US" altLang="en-US" dirty="0"/>
              <a:t>Educational Services</a:t>
            </a:r>
          </a:p>
          <a:p>
            <a:pPr lvl="1">
              <a:lnSpc>
                <a:spcPct val="110000"/>
              </a:lnSpc>
            </a:pPr>
            <a:r>
              <a:rPr lang="en-US" altLang="en-US" dirty="0" err="1"/>
              <a:t>Uber</a:t>
            </a:r>
            <a:r>
              <a:rPr lang="en-US" altLang="en-US" dirty="0"/>
              <a:t> Driver		</a:t>
            </a:r>
          </a:p>
        </p:txBody>
      </p:sp>
      <p:sp>
        <p:nvSpPr>
          <p:cNvPr id="2" name="Title 1"/>
          <p:cNvSpPr>
            <a:spLocks noGrp="1"/>
          </p:cNvSpPr>
          <p:nvPr>
            <p:ph type="title"/>
          </p:nvPr>
        </p:nvSpPr>
        <p:spPr/>
        <p:txBody>
          <a:bodyPr/>
          <a:lstStyle/>
          <a:p>
            <a:r>
              <a:rPr lang="en-US" dirty="0"/>
              <a:t>Business Code Quiz</a:t>
            </a:r>
          </a:p>
        </p:txBody>
      </p:sp>
      <p:sp>
        <p:nvSpPr>
          <p:cNvPr id="3" name="Rectangle 2"/>
          <p:cNvSpPr>
            <a:spLocks noChangeArrowheads="1"/>
          </p:cNvSpPr>
          <p:nvPr/>
        </p:nvSpPr>
        <p:spPr bwMode="auto">
          <a:xfrm>
            <a:off x="5439966" y="2628900"/>
            <a:ext cx="105990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250">
                <a:solidFill>
                  <a:srgbClr val="0000FF"/>
                </a:solidFill>
              </a:rPr>
              <a:t>561720</a:t>
            </a:r>
          </a:p>
        </p:txBody>
      </p:sp>
      <p:sp>
        <p:nvSpPr>
          <p:cNvPr id="7" name="Rectangle 6"/>
          <p:cNvSpPr>
            <a:spLocks noChangeArrowheads="1"/>
          </p:cNvSpPr>
          <p:nvPr/>
        </p:nvSpPr>
        <p:spPr bwMode="auto">
          <a:xfrm>
            <a:off x="5439966" y="3314700"/>
            <a:ext cx="105990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250">
                <a:solidFill>
                  <a:srgbClr val="0000FF"/>
                </a:solidFill>
              </a:rPr>
              <a:t>711510</a:t>
            </a:r>
          </a:p>
        </p:txBody>
      </p:sp>
      <p:sp>
        <p:nvSpPr>
          <p:cNvPr id="6" name="Rectangle 5"/>
          <p:cNvSpPr>
            <a:spLocks noChangeArrowheads="1"/>
          </p:cNvSpPr>
          <p:nvPr/>
        </p:nvSpPr>
        <p:spPr bwMode="auto">
          <a:xfrm>
            <a:off x="5439966" y="3927871"/>
            <a:ext cx="105990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250" dirty="0">
                <a:solidFill>
                  <a:srgbClr val="0000FF"/>
                </a:solidFill>
              </a:rPr>
              <a:t>611000</a:t>
            </a:r>
          </a:p>
        </p:txBody>
      </p:sp>
      <p:sp>
        <p:nvSpPr>
          <p:cNvPr id="10" name="Rectangle 9"/>
          <p:cNvSpPr>
            <a:spLocks noChangeArrowheads="1"/>
          </p:cNvSpPr>
          <p:nvPr/>
        </p:nvSpPr>
        <p:spPr bwMode="auto">
          <a:xfrm>
            <a:off x="5439966" y="4400550"/>
            <a:ext cx="105990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250" dirty="0">
                <a:solidFill>
                  <a:srgbClr val="0000FF"/>
                </a:solidFill>
              </a:rPr>
              <a:t>485990</a:t>
            </a:r>
          </a:p>
        </p:txBody>
      </p:sp>
      <p:sp>
        <p:nvSpPr>
          <p:cNvPr id="11" name="Footer Placeholder 10"/>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4" name="Date Placeholder 3">
            <a:extLst>
              <a:ext uri="{FF2B5EF4-FFF2-40B4-BE49-F238E27FC236}">
                <a16:creationId xmlns:a16="http://schemas.microsoft.com/office/drawing/2014/main" id="{F44A23F1-EEED-4737-A28C-0DB1A8EEB85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769810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P spid="3" grpId="0"/>
      <p:bldP spid="7" grpId="0" uiExpand="1"/>
      <p:bldP spid="6" grpId="0" uiExpan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2</a:t>
            </a:fld>
            <a:endParaRPr lang="en-US">
              <a:solidFill>
                <a:prstClr val="black">
                  <a:tint val="75000"/>
                </a:prstClr>
              </a:solidFill>
            </a:endParaRPr>
          </a:p>
        </p:txBody>
      </p:sp>
      <p:sp>
        <p:nvSpPr>
          <p:cNvPr id="4" name="Content Placeholder 3"/>
          <p:cNvSpPr>
            <a:spLocks noGrp="1"/>
          </p:cNvSpPr>
          <p:nvPr>
            <p:ph sz="quarter" idx="12"/>
          </p:nvPr>
        </p:nvSpPr>
        <p:spPr/>
        <p:txBody>
          <a:bodyPr>
            <a:normAutofit/>
          </a:bodyPr>
          <a:lstStyle/>
          <a:p>
            <a:r>
              <a:rPr lang="en-US" dirty="0"/>
              <a:t>Business Income</a:t>
            </a:r>
          </a:p>
          <a:p>
            <a:r>
              <a:rPr lang="en-US" dirty="0"/>
              <a:t>Interview for Scope</a:t>
            </a:r>
          </a:p>
          <a:p>
            <a:r>
              <a:rPr lang="en-US" dirty="0"/>
              <a:t>Business codes</a:t>
            </a:r>
          </a:p>
          <a:p>
            <a:r>
              <a:rPr lang="en-US" dirty="0"/>
              <a:t>Business expense</a:t>
            </a:r>
          </a:p>
          <a:p>
            <a:r>
              <a:rPr lang="en-US" dirty="0"/>
              <a:t>TaxSlayer entry</a:t>
            </a:r>
          </a:p>
          <a:p>
            <a:r>
              <a:rPr lang="en-US" dirty="0"/>
              <a:t>Comprehensive topics</a:t>
            </a:r>
          </a:p>
          <a:p>
            <a:endParaRPr lang="en-US" dirty="0"/>
          </a:p>
          <a:p>
            <a:endParaRPr lang="en-US" dirty="0"/>
          </a:p>
        </p:txBody>
      </p:sp>
      <p:sp>
        <p:nvSpPr>
          <p:cNvPr id="5" name="Title 4"/>
          <p:cNvSpPr>
            <a:spLocks noGrp="1"/>
          </p:cNvSpPr>
          <p:nvPr>
            <p:ph type="title"/>
          </p:nvPr>
        </p:nvSpPr>
        <p:spPr/>
        <p:txBody>
          <a:bodyPr/>
          <a:lstStyle/>
          <a:p>
            <a:r>
              <a:rPr lang="en-US" dirty="0"/>
              <a:t>Lesson Topics</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7A753513-E926-4ECA-A5F3-76B94A76A48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57145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7204" y="6265308"/>
            <a:ext cx="702365" cy="365125"/>
          </a:xfrm>
        </p:spPr>
        <p:txBody>
          <a:bodyPr/>
          <a:lstStyle/>
          <a:p>
            <a:fld id="{904548E9-6249-43D8-B9E7-ADE044522384}" type="slidenum">
              <a:rPr lang="en-US" smtClean="0"/>
              <a:pPr/>
              <a:t>20</a:t>
            </a:fld>
            <a:endParaRPr lang="en-US"/>
          </a:p>
        </p:txBody>
      </p:sp>
      <p:sp>
        <p:nvSpPr>
          <p:cNvPr id="38915" name="Content Placeholder 2"/>
          <p:cNvSpPr>
            <a:spLocks noGrp="1"/>
          </p:cNvSpPr>
          <p:nvPr>
            <p:ph sz="quarter" idx="12"/>
          </p:nvPr>
        </p:nvSpPr>
        <p:spPr/>
        <p:txBody>
          <a:bodyPr/>
          <a:lstStyle/>
          <a:p>
            <a:r>
              <a:rPr lang="en-GB" altLang="en-US" dirty="0"/>
              <a:t>Report business income on Schedule C Line 1 as gross receipts</a:t>
            </a:r>
          </a:p>
          <a:p>
            <a:pPr lvl="1"/>
            <a:r>
              <a:rPr lang="en-GB" altLang="en-US" dirty="0"/>
              <a:t>Do not use line 6 Other </a:t>
            </a:r>
          </a:p>
          <a:p>
            <a:r>
              <a:rPr lang="en-GB" altLang="en-US" dirty="0"/>
              <a:t>Include business income </a:t>
            </a:r>
          </a:p>
          <a:p>
            <a:pPr lvl="1"/>
            <a:r>
              <a:rPr lang="en-GB" altLang="en-US" dirty="0"/>
              <a:t>Reported on Form 1099-MISC</a:t>
            </a:r>
          </a:p>
          <a:p>
            <a:pPr lvl="1"/>
            <a:r>
              <a:rPr lang="en-GB" altLang="en-US" dirty="0"/>
              <a:t>Reported on Form 1099-K</a:t>
            </a:r>
          </a:p>
          <a:p>
            <a:pPr lvl="1"/>
            <a:r>
              <a:rPr lang="en-GB" altLang="en-US" dirty="0"/>
              <a:t>Not reported on tax form (cash or tip income)</a:t>
            </a:r>
          </a:p>
          <a:p>
            <a:endParaRPr lang="en-GB" altLang="en-US" dirty="0"/>
          </a:p>
          <a:p>
            <a:endParaRPr lang="en-GB" altLang="en-US" dirty="0"/>
          </a:p>
          <a:p>
            <a:endParaRPr lang="en-GB" altLang="en-US" dirty="0"/>
          </a:p>
        </p:txBody>
      </p:sp>
      <p:sp>
        <p:nvSpPr>
          <p:cNvPr id="2" name="Title 1"/>
          <p:cNvSpPr>
            <a:spLocks noGrp="1"/>
          </p:cNvSpPr>
          <p:nvPr>
            <p:ph type="title"/>
          </p:nvPr>
        </p:nvSpPr>
        <p:spPr/>
        <p:txBody>
          <a:bodyPr/>
          <a:lstStyle/>
          <a:p>
            <a:r>
              <a:rPr lang="en-US" altLang="en-US"/>
              <a:t>Business Income</a:t>
            </a:r>
          </a:p>
        </p:txBody>
      </p:sp>
      <p:sp>
        <p:nvSpPr>
          <p:cNvPr id="19" name="Footer Placeholder 18"/>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10671C34-38EA-4A95-8369-9A1B8CE53AE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5404645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9-09-19 at 9.43.26 PM.png"/>
          <p:cNvPicPr>
            <a:picLocks noChangeAspect="1"/>
          </p:cNvPicPr>
          <p:nvPr/>
        </p:nvPicPr>
        <p:blipFill>
          <a:blip r:embed="rId3"/>
          <a:stretch>
            <a:fillRect/>
          </a:stretch>
        </p:blipFill>
        <p:spPr>
          <a:xfrm>
            <a:off x="1028700" y="1085850"/>
            <a:ext cx="7564493" cy="4416029"/>
          </a:xfrm>
          <a:prstGeom prst="rect">
            <a:avLst/>
          </a:prstGeom>
        </p:spPr>
      </p:pic>
      <p:sp>
        <p:nvSpPr>
          <p:cNvPr id="9" name="Slide Number Placeholder 8"/>
          <p:cNvSpPr>
            <a:spLocks noGrp="1"/>
          </p:cNvSpPr>
          <p:nvPr>
            <p:ph type="sldNum" sz="quarter" idx="12"/>
          </p:nvPr>
        </p:nvSpPr>
        <p:spPr/>
        <p:txBody>
          <a:bodyPr/>
          <a:lstStyle/>
          <a:p>
            <a:fld id="{904548E9-6249-43D8-B9E7-ADE044522384}" type="slidenum">
              <a:rPr lang="en-US" smtClean="0"/>
              <a:pPr/>
              <a:t>21</a:t>
            </a:fld>
            <a:endParaRPr lang="en-US"/>
          </a:p>
        </p:txBody>
      </p:sp>
      <p:sp>
        <p:nvSpPr>
          <p:cNvPr id="2" name="Title 1"/>
          <p:cNvSpPr>
            <a:spLocks noGrp="1"/>
          </p:cNvSpPr>
          <p:nvPr>
            <p:ph type="title"/>
          </p:nvPr>
        </p:nvSpPr>
        <p:spPr/>
        <p:txBody>
          <a:bodyPr>
            <a:normAutofit/>
          </a:bodyPr>
          <a:lstStyle/>
          <a:p>
            <a:r>
              <a:rPr lang="en-US" altLang="en-US"/>
              <a:t>Business Income – 1099-MISC</a:t>
            </a:r>
          </a:p>
        </p:txBody>
      </p:sp>
      <p:sp>
        <p:nvSpPr>
          <p:cNvPr id="5" name="TextBox 4"/>
          <p:cNvSpPr txBox="1"/>
          <p:nvPr/>
        </p:nvSpPr>
        <p:spPr>
          <a:xfrm>
            <a:off x="2228850" y="1714501"/>
            <a:ext cx="2000250" cy="2862322"/>
          </a:xfrm>
          <a:prstGeom prst="rect">
            <a:avLst/>
          </a:prstGeom>
          <a:solidFill>
            <a:schemeClr val="bg1"/>
          </a:solidFill>
          <a:ln w="38100" cap="flat" cmpd="sng" algn="ctr">
            <a:solidFill>
              <a:srgbClr val="FF0000"/>
            </a:solidFill>
            <a:prstDash val="solid"/>
            <a:round/>
            <a:headEnd type="none" w="med" len="med"/>
            <a:tailEnd type="none" w="med" len="med"/>
          </a:ln>
        </p:spPr>
        <p:txBody>
          <a:bodyPr wrap="square" rtlCol="0">
            <a:spAutoFit/>
          </a:bodyPr>
          <a:lstStyle/>
          <a:p>
            <a:r>
              <a:rPr lang="en-US" sz="2250" dirty="0"/>
              <a:t>May need to enter income in a different box in TaxSlayer to correctly report on return</a:t>
            </a:r>
          </a:p>
        </p:txBody>
      </p:sp>
      <p:sp>
        <p:nvSpPr>
          <p:cNvPr id="10" name="TextBox 9"/>
          <p:cNvSpPr txBox="1"/>
          <p:nvPr/>
        </p:nvSpPr>
        <p:spPr>
          <a:xfrm>
            <a:off x="5886450" y="1771651"/>
            <a:ext cx="1657350" cy="923330"/>
          </a:xfrm>
          <a:prstGeom prst="rect">
            <a:avLst/>
          </a:prstGeom>
          <a:ln w="38100" cap="flat" cmpd="sng" algn="ctr">
            <a:solidFill>
              <a:srgbClr val="FF0000"/>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If Schedule C income, move to Box 7</a:t>
            </a:r>
          </a:p>
        </p:txBody>
      </p:sp>
      <p:sp>
        <p:nvSpPr>
          <p:cNvPr id="27" name="TextBox 26"/>
          <p:cNvSpPr txBox="1"/>
          <p:nvPr/>
        </p:nvSpPr>
        <p:spPr>
          <a:xfrm>
            <a:off x="5886450" y="2800350"/>
            <a:ext cx="1657350" cy="923330"/>
          </a:xfrm>
          <a:prstGeom prst="rect">
            <a:avLst/>
          </a:prstGeom>
          <a:ln w="38100" cap="flat" cmpd="sng" algn="ctr">
            <a:solidFill>
              <a:srgbClr val="FF0000"/>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If</a:t>
            </a:r>
            <a:r>
              <a:rPr lang="en-US" b="1" dirty="0"/>
              <a:t> not </a:t>
            </a:r>
            <a:r>
              <a:rPr lang="en-US" dirty="0"/>
              <a:t>Schedule C income, move to Box 3</a:t>
            </a:r>
          </a:p>
        </p:txBody>
      </p:sp>
      <p:cxnSp>
        <p:nvCxnSpPr>
          <p:cNvPr id="12" name="Straight Arrow Connector 11"/>
          <p:cNvCxnSpPr/>
          <p:nvPr/>
        </p:nvCxnSpPr>
        <p:spPr>
          <a:xfrm rot="10800000">
            <a:off x="5257800" y="1828800"/>
            <a:ext cx="628650" cy="1191"/>
          </a:xfrm>
          <a:prstGeom prst="straightConnector1">
            <a:avLst/>
          </a:prstGeom>
          <a:ln w="38100" cap="flat" cmpd="sng" algn="ctr">
            <a:solidFill>
              <a:srgbClr val="FF0000"/>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5257800" y="2171700"/>
            <a:ext cx="628650" cy="1191"/>
          </a:xfrm>
          <a:prstGeom prst="straightConnector1">
            <a:avLst/>
          </a:prstGeom>
          <a:ln w="38100" cap="flat" cmpd="sng" algn="ctr">
            <a:solidFill>
              <a:srgbClr val="FF0000"/>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flipV="1">
            <a:off x="5600700" y="3086100"/>
            <a:ext cx="285750" cy="7077"/>
          </a:xfrm>
          <a:prstGeom prst="straightConnector1">
            <a:avLst/>
          </a:prstGeom>
          <a:ln w="38100" cap="flat" cmpd="sng" algn="ctr">
            <a:solidFill>
              <a:srgbClr val="FF0000"/>
            </a:solidFill>
            <a:prstDash val="solid"/>
            <a:round/>
            <a:headEnd type="none" w="med" len="med"/>
            <a:tailEnd type="triangle" w="med" len="lg"/>
          </a:ln>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11"/>
          </p:nvPr>
        </p:nvSpPr>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5B4CDAA7-D64E-4521-896F-9B7B4BD8D3F8}"/>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96981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457204" y="6265308"/>
            <a:ext cx="702365" cy="365125"/>
          </a:xfrm>
        </p:spPr>
        <p:txBody>
          <a:bodyPr/>
          <a:lstStyle/>
          <a:p>
            <a:fld id="{904548E9-6249-43D8-B9E7-ADE044522384}" type="slidenum">
              <a:rPr lang="en-US" smtClean="0"/>
              <a:pPr/>
              <a:t>22</a:t>
            </a:fld>
            <a:endParaRPr lang="en-US"/>
          </a:p>
        </p:txBody>
      </p:sp>
      <p:sp>
        <p:nvSpPr>
          <p:cNvPr id="5" name="Content Placeholder 4"/>
          <p:cNvSpPr>
            <a:spLocks noGrp="1"/>
          </p:cNvSpPr>
          <p:nvPr>
            <p:ph sz="quarter" idx="12"/>
          </p:nvPr>
        </p:nvSpPr>
        <p:spPr/>
        <p:txBody>
          <a:bodyPr/>
          <a:lstStyle/>
          <a:p>
            <a:r>
              <a:rPr lang="en-US" dirty="0"/>
              <a:t>Go to Federal income screen or search 1099-MISC</a:t>
            </a:r>
          </a:p>
          <a:p>
            <a:r>
              <a:rPr lang="en-US" dirty="0"/>
              <a:t>Enter data from Form 1099-MISC</a:t>
            </a:r>
          </a:p>
          <a:p>
            <a:r>
              <a:rPr lang="en-US" dirty="0"/>
              <a:t>Create new business (Schedule C) </a:t>
            </a:r>
            <a:r>
              <a:rPr lang="en-US" b="1" dirty="0"/>
              <a:t>or </a:t>
            </a:r>
          </a:p>
          <a:p>
            <a:r>
              <a:rPr lang="en-US" dirty="0"/>
              <a:t>Add to an existing business (edit) </a:t>
            </a:r>
          </a:p>
        </p:txBody>
      </p:sp>
      <p:sp>
        <p:nvSpPr>
          <p:cNvPr id="2" name="Title 1"/>
          <p:cNvSpPr>
            <a:spLocks noGrp="1"/>
          </p:cNvSpPr>
          <p:nvPr>
            <p:ph type="title"/>
          </p:nvPr>
        </p:nvSpPr>
        <p:spPr/>
        <p:txBody>
          <a:bodyPr/>
          <a:lstStyle/>
          <a:p>
            <a:r>
              <a:rPr lang="en-US" altLang="en-US" dirty="0"/>
              <a:t>TaxSlayer Entry Form 1099-MISC</a:t>
            </a:r>
          </a:p>
        </p:txBody>
      </p:sp>
      <p:sp>
        <p:nvSpPr>
          <p:cNvPr id="6" name="Rectangle 5"/>
          <p:cNvSpPr/>
          <p:nvPr/>
        </p:nvSpPr>
        <p:spPr>
          <a:xfrm>
            <a:off x="6800850" y="1714500"/>
            <a:ext cx="1828800"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Pub 4012 Tab 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r="7692" b="11538"/>
          <a:stretch>
            <a:fillRect/>
          </a:stretch>
        </p:blipFill>
        <p:spPr bwMode="auto">
          <a:xfrm>
            <a:off x="5372100" y="36576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3451905"/>
            <a:ext cx="1657350" cy="1477328"/>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dirty="0"/>
              <a:t>TaxSlayer Icon: adds Form 1099-MISC to existing Schedule C</a:t>
            </a:r>
          </a:p>
        </p:txBody>
      </p:sp>
      <p:cxnSp>
        <p:nvCxnSpPr>
          <p:cNvPr id="21" name="Straight Arrow Connector 20"/>
          <p:cNvCxnSpPr/>
          <p:nvPr/>
        </p:nvCxnSpPr>
        <p:spPr>
          <a:xfrm rot="10800000">
            <a:off x="6115050" y="4000500"/>
            <a:ext cx="51435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6" name="Footer Placeholder 2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A84931E5-97D5-4973-BE63-38BBB94E7FB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08219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23</a:t>
            </a:fld>
            <a:endParaRPr lang="en-US"/>
          </a:p>
        </p:txBody>
      </p:sp>
      <p:sp>
        <p:nvSpPr>
          <p:cNvPr id="5" name="Content Placeholder 4"/>
          <p:cNvSpPr>
            <a:spLocks noGrp="1"/>
          </p:cNvSpPr>
          <p:nvPr>
            <p:ph sz="quarter" idx="12"/>
          </p:nvPr>
        </p:nvSpPr>
        <p:spPr/>
        <p:txBody>
          <a:bodyPr>
            <a:normAutofit/>
          </a:bodyPr>
          <a:lstStyle/>
          <a:p>
            <a:r>
              <a:rPr lang="en-US" dirty="0"/>
              <a:t>Payment Card and Third Party Network Transactions</a:t>
            </a:r>
          </a:p>
          <a:p>
            <a:pPr lvl="1"/>
            <a:r>
              <a:rPr lang="en-US" dirty="0"/>
              <a:t>used to report income for taxpayers who accept credit cards</a:t>
            </a:r>
          </a:p>
          <a:p>
            <a:pPr lvl="1"/>
            <a:r>
              <a:rPr lang="en-US" dirty="0"/>
              <a:t>May not receive Form 1099-K if less than $600</a:t>
            </a:r>
          </a:p>
          <a:p>
            <a:r>
              <a:rPr lang="en-US" dirty="0"/>
              <a:t>Enter on Schedule C as cash income </a:t>
            </a:r>
          </a:p>
          <a:p>
            <a:pPr lvl="1"/>
            <a:r>
              <a:rPr lang="en-US" dirty="0"/>
              <a:t>Do not enter on Form 1099-MISC</a:t>
            </a:r>
          </a:p>
        </p:txBody>
      </p:sp>
      <p:sp>
        <p:nvSpPr>
          <p:cNvPr id="2" name="Title 1"/>
          <p:cNvSpPr>
            <a:spLocks noGrp="1"/>
          </p:cNvSpPr>
          <p:nvPr>
            <p:ph type="title"/>
          </p:nvPr>
        </p:nvSpPr>
        <p:spPr/>
        <p:txBody>
          <a:bodyPr/>
          <a:lstStyle/>
          <a:p>
            <a:r>
              <a:rPr lang="en-US" dirty="0"/>
              <a:t>Business Income – Form 1099-K</a:t>
            </a:r>
          </a:p>
        </p:txBody>
      </p:sp>
      <p:sp>
        <p:nvSpPr>
          <p:cNvPr id="8" name="Rectangle 7"/>
          <p:cNvSpPr/>
          <p:nvPr/>
        </p:nvSpPr>
        <p:spPr>
          <a:xfrm>
            <a:off x="6800850" y="1714500"/>
            <a:ext cx="1828800"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Pub 4012 Tab D</a:t>
            </a:r>
          </a:p>
        </p:txBody>
      </p:sp>
      <p:sp>
        <p:nvSpPr>
          <p:cNvPr id="9" name="Footer Placeholder 8"/>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A844C9DE-53B9-4EE7-AAA1-7EA3F8D4B4C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126626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24</a:t>
            </a:fld>
            <a:endParaRPr lang="en-US"/>
          </a:p>
        </p:txBody>
      </p:sp>
      <p:sp>
        <p:nvSpPr>
          <p:cNvPr id="3" name="Content Placeholder 2"/>
          <p:cNvSpPr>
            <a:spLocks noGrp="1"/>
          </p:cNvSpPr>
          <p:nvPr>
            <p:ph sz="quarter" idx="12"/>
          </p:nvPr>
        </p:nvSpPr>
        <p:spPr/>
        <p:txBody>
          <a:bodyPr>
            <a:normAutofit/>
          </a:bodyPr>
          <a:lstStyle/>
          <a:p>
            <a:pPr marL="0" indent="0">
              <a:lnSpc>
                <a:spcPct val="110000"/>
              </a:lnSpc>
            </a:pPr>
            <a:r>
              <a:rPr lang="en-US" altLang="en-US" dirty="0"/>
              <a:t>What types of income should you expect to see?</a:t>
            </a:r>
          </a:p>
          <a:p>
            <a:pPr lvl="1">
              <a:lnSpc>
                <a:spcPct val="110000"/>
              </a:lnSpc>
            </a:pPr>
            <a:r>
              <a:rPr lang="en-US" altLang="en-US" dirty="0"/>
              <a:t>A wedding singer</a:t>
            </a:r>
          </a:p>
          <a:p>
            <a:pPr lvl="1">
              <a:lnSpc>
                <a:spcPct val="110000"/>
              </a:lnSpc>
              <a:buNone/>
            </a:pPr>
            <a:r>
              <a:rPr lang="en-US" altLang="en-US" dirty="0">
                <a:solidFill>
                  <a:srgbClr val="0000FF"/>
                </a:solidFill>
              </a:rPr>
              <a:t>   	Checks and cash (tips and gratuities)</a:t>
            </a:r>
          </a:p>
          <a:p>
            <a:pPr lvl="1">
              <a:lnSpc>
                <a:spcPct val="110000"/>
              </a:lnSpc>
            </a:pPr>
            <a:r>
              <a:rPr lang="en-US" altLang="en-US" dirty="0"/>
              <a:t>A graphic designer</a:t>
            </a:r>
          </a:p>
          <a:p>
            <a:pPr lvl="1">
              <a:lnSpc>
                <a:spcPct val="110000"/>
              </a:lnSpc>
              <a:buNone/>
            </a:pPr>
            <a:r>
              <a:rPr lang="en-US" altLang="en-US" dirty="0">
                <a:solidFill>
                  <a:srgbClr val="0000FF"/>
                </a:solidFill>
              </a:rPr>
              <a:t>	Form 1099-MISC if over $600</a:t>
            </a:r>
          </a:p>
          <a:p>
            <a:pPr lvl="1">
              <a:lnSpc>
                <a:spcPct val="110000"/>
              </a:lnSpc>
              <a:buNone/>
            </a:pPr>
            <a:r>
              <a:rPr lang="en-US" altLang="en-US" dirty="0">
                <a:solidFill>
                  <a:srgbClr val="0000FF"/>
                </a:solidFill>
              </a:rPr>
              <a:t>	Checks or cash for small jobs</a:t>
            </a:r>
          </a:p>
          <a:p>
            <a:pPr lvl="1">
              <a:lnSpc>
                <a:spcPct val="110000"/>
              </a:lnSpc>
            </a:pPr>
            <a:endParaRPr lang="en-US" altLang="en-US" dirty="0"/>
          </a:p>
        </p:txBody>
      </p:sp>
      <p:sp>
        <p:nvSpPr>
          <p:cNvPr id="2" name="Title 1"/>
          <p:cNvSpPr>
            <a:spLocks noGrp="1"/>
          </p:cNvSpPr>
          <p:nvPr>
            <p:ph type="title"/>
          </p:nvPr>
        </p:nvSpPr>
        <p:spPr/>
        <p:txBody>
          <a:bodyPr/>
          <a:lstStyle/>
          <a:p>
            <a:r>
              <a:rPr lang="en-US"/>
              <a:t>Business Income Quiz</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4" name="Date Placeholder 3">
            <a:extLst>
              <a:ext uri="{FF2B5EF4-FFF2-40B4-BE49-F238E27FC236}">
                <a16:creationId xmlns:a16="http://schemas.microsoft.com/office/drawing/2014/main" id="{A9B9CC6B-F3B8-4361-85D5-0E3AB9C88E7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991720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25</a:t>
            </a:fld>
            <a:endParaRPr lang="en-US"/>
          </a:p>
        </p:txBody>
      </p:sp>
      <p:sp>
        <p:nvSpPr>
          <p:cNvPr id="49155" name="Content Placeholder 2"/>
          <p:cNvSpPr>
            <a:spLocks noGrp="1"/>
          </p:cNvSpPr>
          <p:nvPr>
            <p:ph sz="quarter" idx="12"/>
          </p:nvPr>
        </p:nvSpPr>
        <p:spPr/>
        <p:txBody>
          <a:bodyPr>
            <a:normAutofit/>
          </a:bodyPr>
          <a:lstStyle/>
          <a:p>
            <a:r>
              <a:rPr lang="en-US" altLang="en-US" dirty="0"/>
              <a:t>Business expenses must be ordinary and necessary</a:t>
            </a:r>
          </a:p>
          <a:p>
            <a:r>
              <a:rPr lang="en-US" altLang="en-US" dirty="0"/>
              <a:t>Not against public policy</a:t>
            </a:r>
          </a:p>
          <a:p>
            <a:pPr lvl="1"/>
            <a:r>
              <a:rPr lang="en-US" altLang="en-US" dirty="0"/>
              <a:t>Cannot deduct fines or penalties</a:t>
            </a:r>
          </a:p>
          <a:p>
            <a:r>
              <a:rPr lang="en-US" altLang="en-US" dirty="0"/>
              <a:t>All allowable and documented expenses </a:t>
            </a:r>
            <a:r>
              <a:rPr lang="en-US" altLang="en-US" b="1" dirty="0"/>
              <a:t>must</a:t>
            </a:r>
            <a:r>
              <a:rPr lang="en-US" altLang="en-US" dirty="0"/>
              <a:t> be claimed</a:t>
            </a:r>
          </a:p>
          <a:p>
            <a:r>
              <a:rPr lang="en-US" altLang="en-US" b="1" dirty="0"/>
              <a:t>Not </a:t>
            </a:r>
            <a:r>
              <a:rPr lang="en-US" altLang="en-US" dirty="0"/>
              <a:t>claiming an expense may result in additional tax benefits </a:t>
            </a:r>
          </a:p>
          <a:p>
            <a:pPr lvl="1"/>
            <a:r>
              <a:rPr lang="en-US" altLang="en-US" dirty="0"/>
              <a:t>Example: to improve EIC – </a:t>
            </a:r>
            <a:r>
              <a:rPr lang="en-US" altLang="en-US" b="1" dirty="0"/>
              <a:t>not allowed</a:t>
            </a:r>
          </a:p>
        </p:txBody>
      </p:sp>
      <p:sp>
        <p:nvSpPr>
          <p:cNvPr id="2" name="Title 1"/>
          <p:cNvSpPr>
            <a:spLocks noGrp="1"/>
          </p:cNvSpPr>
          <p:nvPr>
            <p:ph type="title"/>
          </p:nvPr>
        </p:nvSpPr>
        <p:spPr/>
        <p:txBody>
          <a:bodyPr/>
          <a:lstStyle/>
          <a:p>
            <a:r>
              <a:rPr lang="en-US" dirty="0"/>
              <a:t>Business Expense</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AB81120E-0B59-469C-A812-CD9FD94D9A7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43052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26</a:t>
            </a:fld>
            <a:endParaRPr lang="en-US">
              <a:solidFill>
                <a:prstClr val="black">
                  <a:tint val="75000"/>
                </a:prstClr>
              </a:solidFill>
            </a:endParaRPr>
          </a:p>
        </p:txBody>
      </p:sp>
      <p:sp>
        <p:nvSpPr>
          <p:cNvPr id="31747" name="Rectangle 3"/>
          <p:cNvSpPr>
            <a:spLocks noGrp="1" noChangeArrowheads="1"/>
          </p:cNvSpPr>
          <p:nvPr>
            <p:ph sz="quarter" idx="12"/>
          </p:nvPr>
        </p:nvSpPr>
        <p:spPr>
          <a:xfrm>
            <a:off x="959125" y="2178325"/>
            <a:ext cx="7315200" cy="3136625"/>
          </a:xfrm>
        </p:spPr>
        <p:txBody>
          <a:bodyPr>
            <a:normAutofit/>
          </a:bodyPr>
          <a:lstStyle/>
          <a:p>
            <a:r>
              <a:rPr lang="en-US" altLang="en-US" dirty="0"/>
              <a:t>New: Cash-basis taxpayer can account for purchases as an expense</a:t>
            </a:r>
          </a:p>
          <a:p>
            <a:pPr lvl="1"/>
            <a:r>
              <a:rPr lang="en-US" altLang="en-US" dirty="0"/>
              <a:t>No inventory accounting needed</a:t>
            </a:r>
          </a:p>
          <a:p>
            <a:pPr lvl="1"/>
            <a:r>
              <a:rPr lang="en-US" altLang="en-US" dirty="0"/>
              <a:t>Goods produced for sale</a:t>
            </a:r>
          </a:p>
          <a:p>
            <a:pPr lvl="1"/>
            <a:r>
              <a:rPr lang="en-US" altLang="en-US" dirty="0"/>
              <a:t>Goods purchased for resale</a:t>
            </a:r>
          </a:p>
          <a:p>
            <a:r>
              <a:rPr lang="en-US" altLang="en-US" dirty="0"/>
              <a:t>Enter total purchases paid as Supplies in General Expenses or as Other Expense</a:t>
            </a:r>
          </a:p>
        </p:txBody>
      </p:sp>
      <p:sp>
        <p:nvSpPr>
          <p:cNvPr id="8194" name="Rectangle 2"/>
          <p:cNvSpPr>
            <a:spLocks noGrp="1" noChangeArrowheads="1"/>
          </p:cNvSpPr>
          <p:nvPr>
            <p:ph type="title"/>
          </p:nvPr>
        </p:nvSpPr>
        <p:spPr/>
        <p:txBody>
          <a:bodyPr>
            <a:normAutofit/>
          </a:bodyPr>
          <a:lstStyle/>
          <a:p>
            <a:r>
              <a:rPr lang="en-US" altLang="en-US" dirty="0"/>
              <a:t>Business Expense – Cost of Goods Sold</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E9F6F6C1-AEC1-45BF-A664-362BB186CC9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614073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27</a:t>
            </a:fld>
            <a:endParaRPr lang="en-US"/>
          </a:p>
        </p:txBody>
      </p:sp>
      <p:sp>
        <p:nvSpPr>
          <p:cNvPr id="3" name="Content Placeholder 2"/>
          <p:cNvSpPr>
            <a:spLocks noGrp="1"/>
          </p:cNvSpPr>
          <p:nvPr>
            <p:ph sz="quarter" idx="12"/>
          </p:nvPr>
        </p:nvSpPr>
        <p:spPr/>
        <p:txBody>
          <a:bodyPr>
            <a:normAutofit/>
          </a:bodyPr>
          <a:lstStyle/>
          <a:p>
            <a:pPr marL="0" indent="0">
              <a:buNone/>
            </a:pPr>
            <a:r>
              <a:rPr lang="en-US" dirty="0"/>
              <a:t>Are these items deductible? In scope?</a:t>
            </a:r>
          </a:p>
          <a:p>
            <a:r>
              <a:rPr lang="en-US" dirty="0"/>
              <a:t>Employee benefit programs</a:t>
            </a:r>
          </a:p>
          <a:p>
            <a:r>
              <a:rPr lang="en-US" dirty="0"/>
              <a:t>Pension and profit sharing</a:t>
            </a:r>
          </a:p>
          <a:p>
            <a:r>
              <a:rPr lang="en-US" dirty="0"/>
              <a:t>Wages</a:t>
            </a:r>
          </a:p>
          <a:p>
            <a:pPr>
              <a:buNone/>
            </a:pPr>
            <a:r>
              <a:rPr lang="en-US" b="1" dirty="0">
                <a:solidFill>
                  <a:srgbClr val="0000FF"/>
                </a:solidFill>
              </a:rPr>
              <a:t>Out of scope </a:t>
            </a:r>
            <a:r>
              <a:rPr lang="en-US" dirty="0">
                <a:solidFill>
                  <a:srgbClr val="0000FF"/>
                </a:solidFill>
              </a:rPr>
              <a:t>– all relate to employees</a:t>
            </a:r>
          </a:p>
        </p:txBody>
      </p:sp>
      <p:sp>
        <p:nvSpPr>
          <p:cNvPr id="2" name="Title 1"/>
          <p:cNvSpPr>
            <a:spLocks noGrp="1"/>
          </p:cNvSpPr>
          <p:nvPr>
            <p:ph type="title"/>
          </p:nvPr>
        </p:nvSpPr>
        <p:spPr/>
        <p:txBody>
          <a:bodyPr/>
          <a:lstStyle/>
          <a:p>
            <a:r>
              <a:rPr lang="en-GB" altLang="en-US"/>
              <a:t>Business Expense Quiz</a:t>
            </a:r>
            <a:endParaRPr lang="en-US" altLang="en-US"/>
          </a:p>
        </p:txBody>
      </p:sp>
      <p:sp>
        <p:nvSpPr>
          <p:cNvPr id="54274" name="Text Box 3"/>
          <p:cNvSpPr txBox="1">
            <a:spLocks noChangeArrowheads="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b"/>
          <a:lstStyle>
            <a:lvl1pPr>
              <a:spcBef>
                <a:spcPts val="1800"/>
              </a:spcBef>
              <a:buClr>
                <a:srgbClr val="B54A10"/>
              </a:buClr>
              <a:buSzPct val="94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Calibri" pitchFamily="34" charset="0"/>
              </a:defRPr>
            </a:lvl4pPr>
            <a:lvl5pPr marL="2057400" indent="-228600">
              <a:spcBef>
                <a:spcPct val="20000"/>
              </a:spcBef>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9pPr>
          </a:lstStyle>
          <a:p>
            <a:pPr eaLnBrk="1" hangingPunct="1">
              <a:spcBef>
                <a:spcPct val="0"/>
              </a:spcBef>
              <a:buClrTx/>
              <a:buSzTx/>
              <a:buFontTx/>
              <a:buNone/>
            </a:pPr>
            <a:endParaRPr lang="en-GB" altLang="en-US" sz="900" b="0">
              <a:solidFill>
                <a:srgbClr val="000000"/>
              </a:solidFill>
              <a:ea typeface="MS PGothic" pitchFamily="34" charset="-128"/>
            </a:endParaRPr>
          </a:p>
          <a:p>
            <a:pPr eaLnBrk="1" hangingPunct="1">
              <a:spcBef>
                <a:spcPct val="0"/>
              </a:spcBef>
              <a:buClrTx/>
              <a:buSzTx/>
              <a:buFontTx/>
              <a:buNone/>
            </a:pPr>
            <a:endParaRPr lang="en-GB" altLang="en-US" sz="900" b="0">
              <a:solidFill>
                <a:srgbClr val="000000"/>
              </a:solidFill>
              <a:ea typeface="MS PGothic" pitchFamily="34" charset="-128"/>
            </a:endParaRPr>
          </a:p>
          <a:p>
            <a:pPr eaLnBrk="1" hangingPunct="1">
              <a:spcBef>
                <a:spcPct val="0"/>
              </a:spcBef>
              <a:buClrTx/>
              <a:buSzTx/>
              <a:buFontTx/>
              <a:buNone/>
            </a:pPr>
            <a:endParaRPr lang="en-GB" altLang="en-US" sz="900" b="0">
              <a:solidFill>
                <a:srgbClr val="000000"/>
              </a:solidFill>
              <a:ea typeface="MS PGothic" pitchFamily="34" charset="-128"/>
            </a:endParaRPr>
          </a:p>
        </p:txBody>
      </p:sp>
      <p:sp>
        <p:nvSpPr>
          <p:cNvPr id="54275" name="Text Box 4"/>
          <p:cNvSpPr txBox="1">
            <a:spLocks noChangeArrowheads="1"/>
          </p:cNvSpPr>
          <p:nvPr/>
        </p:nvSpPr>
        <p:spPr bwMode="auto">
          <a:xfrm>
            <a:off x="3486150" y="5543550"/>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350" b="0">
              <a:solidFill>
                <a:srgbClr val="000000"/>
              </a:solidFill>
              <a:ea typeface="MS PGothic" pitchFamily="34" charset="-128"/>
            </a:endParaRPr>
          </a:p>
        </p:txBody>
      </p:sp>
      <p:sp>
        <p:nvSpPr>
          <p:cNvPr id="54276" name="Text Box 5"/>
          <p:cNvSpPr txBox="1">
            <a:spLocks noChangeArrowheads="1"/>
          </p:cNvSpPr>
          <p:nvPr/>
        </p:nvSpPr>
        <p:spPr bwMode="auto">
          <a:xfrm>
            <a:off x="6057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350" b="0">
              <a:solidFill>
                <a:srgbClr val="000000"/>
              </a:solidFill>
              <a:ea typeface="MS PGothic" pitchFamily="34" charset="-128"/>
            </a:endParaRPr>
          </a:p>
        </p:txBody>
      </p:sp>
      <p:sp>
        <p:nvSpPr>
          <p:cNvPr id="9" name="Footer Placeholder 8"/>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4" name="Date Placeholder 3">
            <a:extLst>
              <a:ext uri="{FF2B5EF4-FFF2-40B4-BE49-F238E27FC236}">
                <a16:creationId xmlns:a16="http://schemas.microsoft.com/office/drawing/2014/main" id="{0A80CB46-EA05-4553-ADE5-7A398FF89A7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872967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1485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b"/>
          <a:lstStyle>
            <a:lvl1pPr>
              <a:spcBef>
                <a:spcPts val="1800"/>
              </a:spcBef>
              <a:buClr>
                <a:srgbClr val="B54A10"/>
              </a:buClr>
              <a:buSzPct val="94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Calibri" pitchFamily="34" charset="0"/>
              </a:defRPr>
            </a:lvl4pPr>
            <a:lvl5pPr marL="2057400" indent="-228600">
              <a:spcBef>
                <a:spcPct val="20000"/>
              </a:spcBef>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9pPr>
          </a:lstStyle>
          <a:p>
            <a:pPr eaLnBrk="1" hangingPunct="1">
              <a:spcBef>
                <a:spcPct val="0"/>
              </a:spcBef>
              <a:buClrTx/>
              <a:buSzTx/>
              <a:buFontTx/>
              <a:buNone/>
            </a:pPr>
            <a:endParaRPr lang="en-GB" altLang="en-US" sz="900" b="0">
              <a:solidFill>
                <a:srgbClr val="000000"/>
              </a:solidFill>
              <a:ea typeface="MS PGothic" pitchFamily="34" charset="-128"/>
            </a:endParaRPr>
          </a:p>
          <a:p>
            <a:pPr eaLnBrk="1" hangingPunct="1">
              <a:spcBef>
                <a:spcPct val="0"/>
              </a:spcBef>
              <a:buClrTx/>
              <a:buSzTx/>
              <a:buFontTx/>
              <a:buNone/>
            </a:pPr>
            <a:endParaRPr lang="en-GB" altLang="en-US" sz="900" b="0">
              <a:solidFill>
                <a:srgbClr val="000000"/>
              </a:solidFill>
              <a:ea typeface="MS PGothic" pitchFamily="34" charset="-128"/>
            </a:endParaRPr>
          </a:p>
          <a:p>
            <a:pPr eaLnBrk="1" hangingPunct="1">
              <a:spcBef>
                <a:spcPct val="0"/>
              </a:spcBef>
              <a:buClrTx/>
              <a:buSzTx/>
              <a:buFontTx/>
              <a:buNone/>
            </a:pPr>
            <a:endParaRPr lang="en-GB" altLang="en-US" sz="900" b="0">
              <a:solidFill>
                <a:srgbClr val="000000"/>
              </a:solidFill>
              <a:ea typeface="MS PGothic" pitchFamily="34" charset="-128"/>
            </a:endParaRPr>
          </a:p>
        </p:txBody>
      </p:sp>
      <p:sp>
        <p:nvSpPr>
          <p:cNvPr id="53251" name="Text Box 4"/>
          <p:cNvSpPr txBox="1">
            <a:spLocks noChangeArrowheads="1"/>
          </p:cNvSpPr>
          <p:nvPr/>
        </p:nvSpPr>
        <p:spPr bwMode="auto">
          <a:xfrm>
            <a:off x="3486150" y="5543550"/>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350" b="0">
              <a:solidFill>
                <a:srgbClr val="000000"/>
              </a:solidFill>
              <a:ea typeface="MS PGothic" pitchFamily="34" charset="-128"/>
            </a:endParaRPr>
          </a:p>
        </p:txBody>
      </p:sp>
      <p:sp>
        <p:nvSpPr>
          <p:cNvPr id="53252" name="Text Box 5"/>
          <p:cNvSpPr txBox="1">
            <a:spLocks noChangeArrowheads="1"/>
          </p:cNvSpPr>
          <p:nvPr/>
        </p:nvSpPr>
        <p:spPr bwMode="auto">
          <a:xfrm>
            <a:off x="6057900" y="5543550"/>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350" b="0">
              <a:solidFill>
                <a:srgbClr val="000000"/>
              </a:solidFill>
              <a:ea typeface="MS PGothic" pitchFamily="34" charset="-128"/>
            </a:endParaRPr>
          </a:p>
        </p:txBody>
      </p:sp>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28</a:t>
            </a:fld>
            <a:endParaRPr lang="en-US"/>
          </a:p>
        </p:txBody>
      </p:sp>
      <p:sp>
        <p:nvSpPr>
          <p:cNvPr id="3" name="Content Placeholder 2"/>
          <p:cNvSpPr>
            <a:spLocks noGrp="1"/>
          </p:cNvSpPr>
          <p:nvPr>
            <p:ph sz="quarter" idx="12"/>
          </p:nvPr>
        </p:nvSpPr>
        <p:spPr/>
        <p:txBody>
          <a:bodyPr>
            <a:normAutofit/>
          </a:bodyPr>
          <a:lstStyle/>
          <a:p>
            <a:pPr marL="0" indent="0">
              <a:buNone/>
            </a:pPr>
            <a:r>
              <a:rPr lang="en-US" dirty="0"/>
              <a:t>Are these items deductible? In scope?</a:t>
            </a:r>
          </a:p>
          <a:p>
            <a:r>
              <a:rPr lang="en-US" dirty="0"/>
              <a:t>Commissions and fees paid</a:t>
            </a:r>
          </a:p>
          <a:p>
            <a:r>
              <a:rPr lang="en-US" dirty="0"/>
              <a:t>Contract labor payments</a:t>
            </a:r>
          </a:p>
          <a:p>
            <a:r>
              <a:rPr lang="en-US" dirty="0"/>
              <a:t>Legal and professional services</a:t>
            </a:r>
          </a:p>
          <a:p>
            <a:pPr>
              <a:buNone/>
            </a:pPr>
            <a:r>
              <a:rPr lang="en-US" dirty="0">
                <a:solidFill>
                  <a:srgbClr val="0000FF"/>
                </a:solidFill>
              </a:rPr>
              <a:t>All three are deductible</a:t>
            </a:r>
          </a:p>
          <a:p>
            <a:pPr>
              <a:buNone/>
            </a:pPr>
            <a:r>
              <a:rPr lang="en-US" dirty="0">
                <a:solidFill>
                  <a:srgbClr val="0000FF"/>
                </a:solidFill>
              </a:rPr>
              <a:t>Contract labor payments are </a:t>
            </a:r>
            <a:r>
              <a:rPr lang="en-US" b="1" dirty="0">
                <a:solidFill>
                  <a:srgbClr val="0000FF"/>
                </a:solidFill>
              </a:rPr>
              <a:t>out of scope</a:t>
            </a:r>
          </a:p>
        </p:txBody>
      </p:sp>
      <p:sp>
        <p:nvSpPr>
          <p:cNvPr id="2" name="Title 1"/>
          <p:cNvSpPr>
            <a:spLocks noGrp="1"/>
          </p:cNvSpPr>
          <p:nvPr>
            <p:ph type="title"/>
          </p:nvPr>
        </p:nvSpPr>
        <p:spPr/>
        <p:txBody>
          <a:bodyPr/>
          <a:lstStyle/>
          <a:p>
            <a:r>
              <a:rPr lang="en-GB" altLang="en-US"/>
              <a:t>Business Expense Quiz</a:t>
            </a:r>
            <a:endParaRPr lang="en-US" altLang="en-US"/>
          </a:p>
        </p:txBody>
      </p:sp>
      <p:sp>
        <p:nvSpPr>
          <p:cNvPr id="9" name="Footer Placeholder 8"/>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4" name="Date Placeholder 3">
            <a:extLst>
              <a:ext uri="{FF2B5EF4-FFF2-40B4-BE49-F238E27FC236}">
                <a16:creationId xmlns:a16="http://schemas.microsoft.com/office/drawing/2014/main" id="{A31A486B-2D4E-4AA7-8C03-46734A5FEA0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94139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29</a:t>
            </a:fld>
            <a:endParaRPr lang="en-US"/>
          </a:p>
        </p:txBody>
      </p:sp>
      <p:sp>
        <p:nvSpPr>
          <p:cNvPr id="3" name="Content Placeholder 2"/>
          <p:cNvSpPr>
            <a:spLocks noGrp="1"/>
          </p:cNvSpPr>
          <p:nvPr>
            <p:ph sz="quarter" idx="12"/>
          </p:nvPr>
        </p:nvSpPr>
        <p:spPr/>
        <p:txBody>
          <a:bodyPr>
            <a:normAutofit/>
          </a:bodyPr>
          <a:lstStyle/>
          <a:p>
            <a:r>
              <a:rPr lang="en-US" dirty="0"/>
              <a:t>Two methods to calculate business mileage</a:t>
            </a:r>
          </a:p>
          <a:p>
            <a:pPr lvl="1"/>
            <a:r>
              <a:rPr lang="en-US" dirty="0"/>
              <a:t>Actual expense method </a:t>
            </a:r>
            <a:r>
              <a:rPr lang="en-US" b="1" dirty="0"/>
              <a:t> out of scope</a:t>
            </a:r>
          </a:p>
          <a:p>
            <a:pPr marL="3176" indent="0">
              <a:buNone/>
            </a:pPr>
            <a:r>
              <a:rPr lang="en-US" b="1" dirty="0"/>
              <a:t>or</a:t>
            </a:r>
          </a:p>
          <a:p>
            <a:pPr lvl="1"/>
            <a:r>
              <a:rPr lang="en-US" dirty="0"/>
              <a:t>Standard mileage rate method</a:t>
            </a:r>
          </a:p>
          <a:p>
            <a:r>
              <a:rPr lang="en-US" dirty="0"/>
              <a:t>Refer taxpayers using actual method to professional preparer</a:t>
            </a:r>
          </a:p>
        </p:txBody>
      </p:sp>
      <p:sp>
        <p:nvSpPr>
          <p:cNvPr id="2" name="Title 1"/>
          <p:cNvSpPr>
            <a:spLocks noGrp="1"/>
          </p:cNvSpPr>
          <p:nvPr>
            <p:ph type="title"/>
          </p:nvPr>
        </p:nvSpPr>
        <p:spPr/>
        <p:txBody>
          <a:bodyPr/>
          <a:lstStyle/>
          <a:p>
            <a:r>
              <a:rPr lang="en-US"/>
              <a:t>Business Mileage </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4" name="Date Placeholder 3">
            <a:extLst>
              <a:ext uri="{FF2B5EF4-FFF2-40B4-BE49-F238E27FC236}">
                <a16:creationId xmlns:a16="http://schemas.microsoft.com/office/drawing/2014/main" id="{8ADBF981-1BEE-49B2-8A58-E7DFAD9E450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7255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4548E9-6249-43D8-B9E7-ADE044522384}" type="slidenum">
              <a:rPr lang="en-US" smtClean="0"/>
              <a:pPr/>
              <a:t>3</a:t>
            </a:fld>
            <a:endParaRPr lang="en-US"/>
          </a:p>
        </p:txBody>
      </p:sp>
      <p:sp>
        <p:nvSpPr>
          <p:cNvPr id="12" name="Text Placeholder 11"/>
          <p:cNvSpPr>
            <a:spLocks noGrp="1"/>
          </p:cNvSpPr>
          <p:nvPr>
            <p:ph type="body" sz="quarter" idx="16"/>
          </p:nvPr>
        </p:nvSpPr>
        <p:spPr/>
        <p:txBody>
          <a:bodyPr/>
          <a:lstStyle/>
          <a:p>
            <a:r>
              <a:rPr lang="en-US"/>
              <a:t>Helpful advice about business income and expenses</a:t>
            </a:r>
          </a:p>
          <a:p>
            <a:r>
              <a:rPr lang="en-US"/>
              <a:t>Available in AARP Volunteer Portal Library</a:t>
            </a:r>
          </a:p>
          <a:p>
            <a:r>
              <a:rPr lang="en-US"/>
              <a:t>Search for “Schedule C”</a:t>
            </a:r>
            <a:endParaRPr lang="en-US" dirty="0"/>
          </a:p>
        </p:txBody>
      </p:sp>
      <p:sp>
        <p:nvSpPr>
          <p:cNvPr id="5" name="Title 4"/>
          <p:cNvSpPr>
            <a:spLocks noGrp="1"/>
          </p:cNvSpPr>
          <p:nvPr>
            <p:ph type="title"/>
          </p:nvPr>
        </p:nvSpPr>
        <p:spPr/>
        <p:txBody>
          <a:bodyPr/>
          <a:lstStyle/>
          <a:p>
            <a:r>
              <a:rPr lang="en-US"/>
              <a:t>Tax-Aide Schedule C Guidelines</a:t>
            </a:r>
            <a:endParaRPr lang="en-US" dirty="0"/>
          </a:p>
        </p:txBody>
      </p:sp>
      <p:sp>
        <p:nvSpPr>
          <p:cNvPr id="9" name="TextBox 8"/>
          <p:cNvSpPr txBox="1"/>
          <p:nvPr/>
        </p:nvSpPr>
        <p:spPr>
          <a:xfrm>
            <a:off x="2800350" y="3371850"/>
            <a:ext cx="571500" cy="300082"/>
          </a:xfrm>
          <a:prstGeom prst="rect">
            <a:avLst/>
          </a:prstGeom>
          <a:solidFill>
            <a:srgbClr val="FFFFFF"/>
          </a:solidFill>
        </p:spPr>
        <p:txBody>
          <a:bodyPr wrap="square" rtlCol="0">
            <a:spAutoFit/>
          </a:bodyPr>
          <a:lstStyle/>
          <a:p>
            <a:endParaRPr lang="en-US" sz="1350" dirty="0">
              <a:solidFill>
                <a:srgbClr val="FFFFFF"/>
              </a:solidFill>
            </a:endParaRPr>
          </a:p>
        </p:txBody>
      </p:sp>
      <p:sp>
        <p:nvSpPr>
          <p:cNvPr id="10" name="TextBox 9"/>
          <p:cNvSpPr txBox="1"/>
          <p:nvPr/>
        </p:nvSpPr>
        <p:spPr>
          <a:xfrm>
            <a:off x="2800350" y="3543300"/>
            <a:ext cx="800100" cy="300082"/>
          </a:xfrm>
          <a:prstGeom prst="rect">
            <a:avLst/>
          </a:prstGeom>
          <a:solidFill>
            <a:srgbClr val="FFFFFF"/>
          </a:solidFill>
        </p:spPr>
        <p:txBody>
          <a:bodyPr wrap="square" rtlCol="0">
            <a:spAutoFit/>
          </a:bodyPr>
          <a:lstStyle/>
          <a:p>
            <a:endParaRPr lang="en-US" sz="1350" dirty="0"/>
          </a:p>
        </p:txBody>
      </p:sp>
      <p:pic>
        <p:nvPicPr>
          <p:cNvPr id="2" name="Picture 1"/>
          <p:cNvPicPr>
            <a:picLocks noChangeAspect="1"/>
          </p:cNvPicPr>
          <p:nvPr/>
        </p:nvPicPr>
        <p:blipFill>
          <a:blip r:embed="rId3"/>
          <a:stretch>
            <a:fillRect/>
          </a:stretch>
        </p:blipFill>
        <p:spPr>
          <a:xfrm>
            <a:off x="971551" y="1915299"/>
            <a:ext cx="3037826" cy="3914774"/>
          </a:xfrm>
          <a:prstGeom prst="rect">
            <a:avLst/>
          </a:prstGeom>
          <a:ln>
            <a:solidFill>
              <a:schemeClr val="accent1"/>
            </a:solidFill>
          </a:ln>
        </p:spPr>
      </p:pic>
      <p:sp>
        <p:nvSpPr>
          <p:cNvPr id="4" name="Date Placeholder 3">
            <a:extLst>
              <a:ext uri="{FF2B5EF4-FFF2-40B4-BE49-F238E27FC236}">
                <a16:creationId xmlns:a16="http://schemas.microsoft.com/office/drawing/2014/main" id="{3A0EB101-1FAB-4517-9C5D-246356D4803B}"/>
              </a:ext>
            </a:extLst>
          </p:cNvPr>
          <p:cNvSpPr>
            <a:spLocks noGrp="1"/>
          </p:cNvSpPr>
          <p:nvPr>
            <p:ph type="dt" sz="half" idx="10"/>
          </p:nvPr>
        </p:nvSpPr>
        <p:spPr/>
        <p:txBody>
          <a:bodyPr/>
          <a:lstStyle/>
          <a:p>
            <a:r>
              <a:rPr lang="en-US"/>
              <a:t>11-27-2019 v1a</a:t>
            </a:r>
          </a:p>
        </p:txBody>
      </p:sp>
      <p:sp>
        <p:nvSpPr>
          <p:cNvPr id="6" name="Footer Placeholder 5">
            <a:extLst>
              <a:ext uri="{FF2B5EF4-FFF2-40B4-BE49-F238E27FC236}">
                <a16:creationId xmlns:a16="http://schemas.microsoft.com/office/drawing/2014/main" id="{E63113FC-62C4-494A-96A4-82B7B3AA35FC}"/>
              </a:ext>
            </a:extLst>
          </p:cNvPr>
          <p:cNvSpPr>
            <a:spLocks noGrp="1"/>
          </p:cNvSpPr>
          <p:nvPr>
            <p:ph type="ftr" sz="quarter" idx="11"/>
          </p:nvPr>
        </p:nvSpPr>
        <p:spPr/>
        <p:txBody>
          <a:bodyPr/>
          <a:lstStyle/>
          <a:p>
            <a:r>
              <a:rPr lang="en-US"/>
              <a:t>NTTC Training ala NJ – TY2019</a:t>
            </a:r>
          </a:p>
        </p:txBody>
      </p:sp>
    </p:spTree>
    <p:extLst>
      <p:ext uri="{BB962C8B-B14F-4D97-AF65-F5344CB8AC3E}">
        <p14:creationId xmlns:p14="http://schemas.microsoft.com/office/powerpoint/2010/main" val="1086147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30</a:t>
            </a:fld>
            <a:endParaRPr lang="en-US">
              <a:solidFill>
                <a:prstClr val="black">
                  <a:tint val="75000"/>
                </a:prstClr>
              </a:solidFill>
            </a:endParaRPr>
          </a:p>
        </p:txBody>
      </p:sp>
      <p:graphicFrame>
        <p:nvGraphicFramePr>
          <p:cNvPr id="6" name="Content Placeholder 6"/>
          <p:cNvGraphicFramePr>
            <a:graphicFrameLocks noGrp="1"/>
          </p:cNvGraphicFramePr>
          <p:nvPr>
            <p:ph sz="quarter" idx="12"/>
            <p:extLst>
              <p:ext uri="{D42A27DB-BD31-4B8C-83A1-F6EECF244321}">
                <p14:modId xmlns:p14="http://schemas.microsoft.com/office/powerpoint/2010/main" val="4053134811"/>
              </p:ext>
            </p:extLst>
          </p:nvPr>
        </p:nvGraphicFramePr>
        <p:xfrm>
          <a:off x="959644" y="2114550"/>
          <a:ext cx="7315200" cy="325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a:t>Standard Mileage Method</a:t>
            </a:r>
          </a:p>
        </p:txBody>
      </p:sp>
      <p:sp>
        <p:nvSpPr>
          <p:cNvPr id="4" name="TextBox 3"/>
          <p:cNvSpPr txBox="1"/>
          <p:nvPr/>
        </p:nvSpPr>
        <p:spPr>
          <a:xfrm>
            <a:off x="1200150" y="4800600"/>
            <a:ext cx="6228436" cy="438582"/>
          </a:xfrm>
          <a:prstGeom prst="rect">
            <a:avLst/>
          </a:prstGeom>
          <a:noFill/>
        </p:spPr>
        <p:txBody>
          <a:bodyPr wrap="none" rtlCol="0">
            <a:spAutoFit/>
          </a:bodyPr>
          <a:lstStyle/>
          <a:p>
            <a:r>
              <a:rPr lang="en-US" sz="2250" dirty="0"/>
              <a:t>Do </a:t>
            </a:r>
            <a:r>
              <a:rPr lang="en-US" sz="2250" b="1" dirty="0"/>
              <a:t>not</a:t>
            </a:r>
            <a:r>
              <a:rPr lang="en-US" sz="2250" dirty="0"/>
              <a:t> include as additional expense on Schedule C</a:t>
            </a:r>
            <a:endParaRPr lang="en-US" sz="1350" dirty="0"/>
          </a:p>
        </p:txBody>
      </p:sp>
      <p:sp>
        <p:nvSpPr>
          <p:cNvPr id="7" name="Footer Placeholder 6"/>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57841369-06B6-46C1-A64A-F0893987627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7895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31</a:t>
            </a:fld>
            <a:endParaRPr lang="en-US">
              <a:solidFill>
                <a:prstClr val="black">
                  <a:tint val="75000"/>
                </a:prstClr>
              </a:solidFill>
            </a:endParaRPr>
          </a:p>
        </p:txBody>
      </p:sp>
      <p:graphicFrame>
        <p:nvGraphicFramePr>
          <p:cNvPr id="6" name="Content Placeholder 6"/>
          <p:cNvGraphicFramePr>
            <a:graphicFrameLocks noGrp="1"/>
          </p:cNvGraphicFramePr>
          <p:nvPr>
            <p:ph sz="quarter" idx="12"/>
            <p:extLst>
              <p:ext uri="{D42A27DB-BD31-4B8C-83A1-F6EECF244321}">
                <p14:modId xmlns:p14="http://schemas.microsoft.com/office/powerpoint/2010/main" val="2780492205"/>
              </p:ext>
            </p:extLst>
          </p:nvPr>
        </p:nvGraphicFramePr>
        <p:xfrm>
          <a:off x="959644" y="1828800"/>
          <a:ext cx="7315200" cy="325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a:t>Standard Mileage Method</a:t>
            </a:r>
          </a:p>
        </p:txBody>
      </p:sp>
      <p:sp>
        <p:nvSpPr>
          <p:cNvPr id="4" name="TextBox 3"/>
          <p:cNvSpPr txBox="1"/>
          <p:nvPr/>
        </p:nvSpPr>
        <p:spPr>
          <a:xfrm>
            <a:off x="1428750" y="4686300"/>
            <a:ext cx="5715154" cy="461665"/>
          </a:xfrm>
          <a:prstGeom prst="rect">
            <a:avLst/>
          </a:prstGeom>
          <a:noFill/>
        </p:spPr>
        <p:txBody>
          <a:bodyPr wrap="none" rtlCol="0">
            <a:spAutoFit/>
          </a:bodyPr>
          <a:lstStyle/>
          <a:p>
            <a:r>
              <a:rPr lang="en-US" sz="2400" b="1" dirty="0"/>
              <a:t>Include</a:t>
            </a:r>
            <a:r>
              <a:rPr lang="en-US" sz="2400" dirty="0"/>
              <a:t> as additional expense on Schedule C</a:t>
            </a:r>
          </a:p>
        </p:txBody>
      </p:sp>
      <p:sp>
        <p:nvSpPr>
          <p:cNvPr id="7" name="Footer Placeholder 6"/>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12D0DE5F-B48E-4646-805C-CD26F9BE541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522149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2607366" y="6265308"/>
            <a:ext cx="2895600" cy="365125"/>
          </a:xfrm>
        </p:spPr>
        <p:txBody>
          <a:bodyPr/>
          <a:lstStyle/>
          <a:p>
            <a:r>
              <a:rPr lang="en-US"/>
              <a:t>NTTC Training ala NJ – TY2019</a:t>
            </a:r>
          </a:p>
        </p:txBody>
      </p:sp>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32</a:t>
            </a:fld>
            <a:endParaRPr lang="en-US"/>
          </a:p>
        </p:txBody>
      </p:sp>
      <p:sp>
        <p:nvSpPr>
          <p:cNvPr id="59396" name="Content Placeholder 6"/>
          <p:cNvSpPr>
            <a:spLocks noGrp="1"/>
          </p:cNvSpPr>
          <p:nvPr>
            <p:ph sz="quarter" idx="12"/>
          </p:nvPr>
        </p:nvSpPr>
        <p:spPr/>
        <p:txBody>
          <a:bodyPr>
            <a:normAutofit/>
          </a:bodyPr>
          <a:lstStyle/>
          <a:p>
            <a:r>
              <a:rPr lang="en-US" altLang="en-US" dirty="0"/>
              <a:t>Commuting versus deductible transportation miles</a:t>
            </a:r>
          </a:p>
          <a:p>
            <a:pPr lvl="1"/>
            <a:r>
              <a:rPr lang="en-US" altLang="en-US" dirty="0"/>
              <a:t>First and last trip of the day nondeductible commuting miles</a:t>
            </a:r>
          </a:p>
          <a:p>
            <a:pPr lvl="1"/>
            <a:r>
              <a:rPr lang="en-US" altLang="en-US" dirty="0"/>
              <a:t>Business miles in between first and last trip deductible</a:t>
            </a:r>
          </a:p>
          <a:p>
            <a:r>
              <a:rPr lang="en-US" altLang="en-US" dirty="0"/>
              <a:t>First and last trip of the day deductible mileage with home office deduction – </a:t>
            </a:r>
            <a:r>
              <a:rPr lang="en-US" altLang="en-US" b="1" dirty="0"/>
              <a:t>out of scope</a:t>
            </a:r>
          </a:p>
          <a:p>
            <a:pPr lvl="1"/>
            <a:r>
              <a:rPr lang="en-US" altLang="en-US" dirty="0"/>
              <a:t>Refer taxpayer to professional preparer to claim home office deduction and increased mileage</a:t>
            </a:r>
          </a:p>
          <a:p>
            <a:r>
              <a:rPr lang="en-US" altLang="en-US" dirty="0"/>
              <a:t>Taxpayer determines business miles</a:t>
            </a:r>
          </a:p>
          <a:p>
            <a:endParaRPr lang="en-US" altLang="en-US" dirty="0"/>
          </a:p>
        </p:txBody>
      </p:sp>
      <p:sp>
        <p:nvSpPr>
          <p:cNvPr id="2" name="Title 1"/>
          <p:cNvSpPr>
            <a:spLocks noGrp="1"/>
          </p:cNvSpPr>
          <p:nvPr>
            <p:ph type="title"/>
          </p:nvPr>
        </p:nvSpPr>
        <p:spPr/>
        <p:txBody>
          <a:bodyPr/>
          <a:lstStyle/>
          <a:p>
            <a:r>
              <a:rPr lang="en-US"/>
              <a:t>Business Mileage </a:t>
            </a:r>
          </a:p>
        </p:txBody>
      </p:sp>
      <p:sp>
        <p:nvSpPr>
          <p:cNvPr id="12" name="Rectangle 11"/>
          <p:cNvSpPr/>
          <p:nvPr/>
        </p:nvSpPr>
        <p:spPr>
          <a:xfrm>
            <a:off x="6343650" y="1714500"/>
            <a:ext cx="1828800"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Pub 4012, Tab D</a:t>
            </a:r>
          </a:p>
        </p:txBody>
      </p:sp>
      <p:sp>
        <p:nvSpPr>
          <p:cNvPr id="3" name="Date Placeholder 2">
            <a:extLst>
              <a:ext uri="{FF2B5EF4-FFF2-40B4-BE49-F238E27FC236}">
                <a16:creationId xmlns:a16="http://schemas.microsoft.com/office/drawing/2014/main" id="{726E9922-48D1-483F-8559-F7F30D40DD9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002555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solidFill>
                  <a:prstClr val="black">
                    <a:tint val="75000"/>
                  </a:prstClr>
                </a:solidFill>
              </a:rPr>
              <a:t>NTTC Training ala NJ – TY2019</a:t>
            </a:r>
          </a:p>
        </p:txBody>
      </p:sp>
      <p:sp>
        <p:nvSpPr>
          <p:cNvPr id="3" name="Slide Number Placeholder 2"/>
          <p:cNvSpPr>
            <a:spLocks noGrp="1"/>
          </p:cNvSpPr>
          <p:nvPr>
            <p:ph type="sldNum" sz="quarter" idx="12"/>
          </p:nvPr>
        </p:nvSpPr>
        <p:spPr/>
        <p:txBody>
          <a:bodyPr/>
          <a:lstStyle/>
          <a:p>
            <a:fld id="{904548E9-6249-43D8-B9E7-ADE044522384}" type="slidenum">
              <a:rPr lang="en-US" smtClean="0">
                <a:solidFill>
                  <a:prstClr val="black">
                    <a:tint val="75000"/>
                  </a:prstClr>
                </a:solidFill>
              </a:rPr>
              <a:pPr/>
              <a:t>33</a:t>
            </a:fld>
            <a:endParaRPr lang="en-US">
              <a:solidFill>
                <a:prstClr val="black">
                  <a:tint val="75000"/>
                </a:prstClr>
              </a:solidFill>
            </a:endParaRPr>
          </a:p>
        </p:txBody>
      </p:sp>
      <p:sp>
        <p:nvSpPr>
          <p:cNvPr id="7" name="Title 6"/>
          <p:cNvSpPr>
            <a:spLocks noGrp="1"/>
          </p:cNvSpPr>
          <p:nvPr>
            <p:ph type="title"/>
          </p:nvPr>
        </p:nvSpPr>
        <p:spPr/>
        <p:txBody>
          <a:bodyPr/>
          <a:lstStyle/>
          <a:p>
            <a:endParaRPr lang="en-US"/>
          </a:p>
        </p:txBody>
      </p:sp>
      <p:pic>
        <p:nvPicPr>
          <p:cNvPr id="6" name="Content Placeholder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7300" y="971550"/>
            <a:ext cx="487620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343650" y="1543050"/>
            <a:ext cx="2571750" cy="1431161"/>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175" dirty="0"/>
              <a:t>First trip out and last trip home = Commuting mileage </a:t>
            </a:r>
            <a:r>
              <a:rPr lang="en-US" sz="2175" b="1" dirty="0"/>
              <a:t>not deductible</a:t>
            </a:r>
          </a:p>
        </p:txBody>
      </p:sp>
      <p:sp>
        <p:nvSpPr>
          <p:cNvPr id="9" name="TextBox 8"/>
          <p:cNvSpPr txBox="1"/>
          <p:nvPr/>
        </p:nvSpPr>
        <p:spPr>
          <a:xfrm>
            <a:off x="6343650" y="3600451"/>
            <a:ext cx="2571750" cy="1096454"/>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175" dirty="0"/>
              <a:t>In between mileage = </a:t>
            </a:r>
            <a:r>
              <a:rPr lang="en-US" sz="2175" b="1" dirty="0"/>
              <a:t>Deductible</a:t>
            </a:r>
            <a:r>
              <a:rPr lang="en-US" sz="2175" dirty="0"/>
              <a:t> business mileage</a:t>
            </a:r>
          </a:p>
        </p:txBody>
      </p:sp>
      <p:sp>
        <p:nvSpPr>
          <p:cNvPr id="4" name="Date Placeholder 3">
            <a:extLst>
              <a:ext uri="{FF2B5EF4-FFF2-40B4-BE49-F238E27FC236}">
                <a16:creationId xmlns:a16="http://schemas.microsoft.com/office/drawing/2014/main" id="{E5C3A2DC-A242-4AAB-B811-05833A15B49C}"/>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836004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34</a:t>
            </a:fld>
            <a:endParaRPr lang="en-US"/>
          </a:p>
        </p:txBody>
      </p:sp>
      <p:sp>
        <p:nvSpPr>
          <p:cNvPr id="3" name="Content Placeholder 2"/>
          <p:cNvSpPr>
            <a:spLocks noGrp="1"/>
          </p:cNvSpPr>
          <p:nvPr>
            <p:ph sz="quarter" idx="12"/>
          </p:nvPr>
        </p:nvSpPr>
        <p:spPr/>
        <p:txBody>
          <a:bodyPr>
            <a:normAutofit/>
          </a:bodyPr>
          <a:lstStyle/>
          <a:p>
            <a:pPr>
              <a:lnSpc>
                <a:spcPct val="110000"/>
              </a:lnSpc>
            </a:pPr>
            <a:r>
              <a:rPr lang="en-US" altLang="en-US" dirty="0"/>
              <a:t>Taxpayer claims business mileage and keeps records</a:t>
            </a:r>
          </a:p>
          <a:p>
            <a:pPr>
              <a:lnSpc>
                <a:spcPct val="110000"/>
              </a:lnSpc>
            </a:pPr>
            <a:r>
              <a:rPr lang="en-US" altLang="en-US" dirty="0"/>
              <a:t>Taxpayer has car accident while on business</a:t>
            </a:r>
          </a:p>
          <a:p>
            <a:pPr>
              <a:lnSpc>
                <a:spcPct val="110000"/>
              </a:lnSpc>
            </a:pPr>
            <a:r>
              <a:rPr lang="en-US" altLang="en-US" dirty="0"/>
              <a:t>Is insurance “deductible” deductible?</a:t>
            </a:r>
          </a:p>
          <a:p>
            <a:pPr>
              <a:lnSpc>
                <a:spcPct val="110000"/>
              </a:lnSpc>
              <a:buNone/>
            </a:pPr>
            <a:r>
              <a:rPr lang="en-US" altLang="en-US" dirty="0">
                <a:solidFill>
                  <a:srgbClr val="0000FF"/>
                </a:solidFill>
              </a:rPr>
              <a:t>	No – insurance (or the cost of self-insuring) is included in standard mileage rate</a:t>
            </a:r>
          </a:p>
        </p:txBody>
      </p:sp>
      <p:sp>
        <p:nvSpPr>
          <p:cNvPr id="2" name="Title 1"/>
          <p:cNvSpPr>
            <a:spLocks noGrp="1"/>
          </p:cNvSpPr>
          <p:nvPr>
            <p:ph type="title"/>
          </p:nvPr>
        </p:nvSpPr>
        <p:spPr/>
        <p:txBody>
          <a:bodyPr/>
          <a:lstStyle/>
          <a:p>
            <a:r>
              <a:rPr lang="en-US"/>
              <a:t>Business Mileage Quiz</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4" name="Date Placeholder 3">
            <a:extLst>
              <a:ext uri="{FF2B5EF4-FFF2-40B4-BE49-F238E27FC236}">
                <a16:creationId xmlns:a16="http://schemas.microsoft.com/office/drawing/2014/main" id="{CA15A39B-5401-4993-84D8-5C27C62FED8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787284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35</a:t>
            </a:fld>
            <a:endParaRPr lang="en-US"/>
          </a:p>
        </p:txBody>
      </p:sp>
      <p:sp>
        <p:nvSpPr>
          <p:cNvPr id="3" name="Content Placeholder 2"/>
          <p:cNvSpPr>
            <a:spLocks noGrp="1"/>
          </p:cNvSpPr>
          <p:nvPr>
            <p:ph sz="quarter" idx="12"/>
          </p:nvPr>
        </p:nvSpPr>
        <p:spPr/>
        <p:txBody>
          <a:bodyPr>
            <a:normAutofit/>
          </a:bodyPr>
          <a:lstStyle/>
          <a:p>
            <a:pPr>
              <a:lnSpc>
                <a:spcPct val="110000"/>
              </a:lnSpc>
            </a:pPr>
            <a:r>
              <a:rPr lang="en-US" altLang="en-US" dirty="0"/>
              <a:t>Taxpayer claims business mileage and keeps records</a:t>
            </a:r>
          </a:p>
          <a:p>
            <a:pPr>
              <a:lnSpc>
                <a:spcPct val="110000"/>
              </a:lnSpc>
            </a:pPr>
            <a:r>
              <a:rPr lang="en-US" altLang="en-US" dirty="0"/>
              <a:t>Taxpayer is paying interest on their car loan</a:t>
            </a:r>
          </a:p>
          <a:p>
            <a:pPr>
              <a:lnSpc>
                <a:spcPct val="110000"/>
              </a:lnSpc>
            </a:pPr>
            <a:r>
              <a:rPr lang="en-US" altLang="en-US" dirty="0"/>
              <a:t>Is interest on the car loan deductible?</a:t>
            </a:r>
          </a:p>
          <a:p>
            <a:pPr>
              <a:lnSpc>
                <a:spcPct val="110000"/>
              </a:lnSpc>
              <a:buNone/>
            </a:pPr>
            <a:r>
              <a:rPr lang="en-US" altLang="en-US" dirty="0">
                <a:solidFill>
                  <a:srgbClr val="0000FF"/>
                </a:solidFill>
              </a:rPr>
              <a:t>	Yes, the </a:t>
            </a:r>
            <a:r>
              <a:rPr lang="en-US" altLang="en-US" b="1" dirty="0">
                <a:solidFill>
                  <a:srgbClr val="0000FF"/>
                </a:solidFill>
              </a:rPr>
              <a:t>business percentage </a:t>
            </a:r>
            <a:r>
              <a:rPr lang="en-US" altLang="en-US" dirty="0">
                <a:solidFill>
                  <a:srgbClr val="0000FF"/>
                </a:solidFill>
              </a:rPr>
              <a:t>of interest on car is deductible in addition to standard mileage rate</a:t>
            </a:r>
          </a:p>
        </p:txBody>
      </p:sp>
      <p:sp>
        <p:nvSpPr>
          <p:cNvPr id="2" name="Title 1"/>
          <p:cNvSpPr>
            <a:spLocks noGrp="1"/>
          </p:cNvSpPr>
          <p:nvPr>
            <p:ph type="title"/>
          </p:nvPr>
        </p:nvSpPr>
        <p:spPr/>
        <p:txBody>
          <a:bodyPr/>
          <a:lstStyle/>
          <a:p>
            <a:r>
              <a:rPr lang="en-US"/>
              <a:t>Business Mileage Quiz</a:t>
            </a:r>
          </a:p>
        </p:txBody>
      </p:sp>
      <p:sp>
        <p:nvSpPr>
          <p:cNvPr id="6" name="Rectangle 5"/>
          <p:cNvSpPr/>
          <p:nvPr/>
        </p:nvSpPr>
        <p:spPr>
          <a:xfrm>
            <a:off x="6800850" y="1714500"/>
            <a:ext cx="1828800"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Pub 4012 Tab D</a:t>
            </a:r>
          </a:p>
        </p:txBody>
      </p:sp>
      <p:sp>
        <p:nvSpPr>
          <p:cNvPr id="7" name="Footer Placeholder 6"/>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4" name="Date Placeholder 3">
            <a:extLst>
              <a:ext uri="{FF2B5EF4-FFF2-40B4-BE49-F238E27FC236}">
                <a16:creationId xmlns:a16="http://schemas.microsoft.com/office/drawing/2014/main" id="{F1362C8B-1822-496E-BA31-517E0AFB42C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623764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36</a:t>
            </a:fld>
            <a:endParaRPr lang="en-US"/>
          </a:p>
        </p:txBody>
      </p:sp>
      <p:sp>
        <p:nvSpPr>
          <p:cNvPr id="5" name="Content Placeholder 4"/>
          <p:cNvSpPr>
            <a:spLocks noGrp="1"/>
          </p:cNvSpPr>
          <p:nvPr>
            <p:ph sz="quarter" idx="12"/>
          </p:nvPr>
        </p:nvSpPr>
        <p:spPr>
          <a:xfrm>
            <a:off x="959125" y="2178325"/>
            <a:ext cx="7315200" cy="3136625"/>
          </a:xfrm>
        </p:spPr>
        <p:txBody>
          <a:bodyPr>
            <a:normAutofit/>
          </a:bodyPr>
          <a:lstStyle/>
          <a:p>
            <a:r>
              <a:rPr lang="en-US"/>
              <a:t>For-hire drivers may add other deductible expenses</a:t>
            </a:r>
          </a:p>
          <a:p>
            <a:pPr lvl="1"/>
            <a:r>
              <a:rPr lang="en-US"/>
              <a:t>Cellular service (business portion)</a:t>
            </a:r>
          </a:p>
          <a:p>
            <a:pPr lvl="1"/>
            <a:r>
              <a:rPr lang="en-US"/>
              <a:t>Fees</a:t>
            </a:r>
          </a:p>
          <a:p>
            <a:pPr lvl="1"/>
            <a:r>
              <a:rPr lang="en-US"/>
              <a:t>Beverages/snacks for passengers</a:t>
            </a:r>
          </a:p>
          <a:p>
            <a:pPr lvl="1"/>
            <a:r>
              <a:rPr lang="en-US"/>
              <a:t>Ride sharing insurance in addition to standard mileage rate</a:t>
            </a:r>
          </a:p>
        </p:txBody>
      </p:sp>
      <p:sp>
        <p:nvSpPr>
          <p:cNvPr id="2" name="Title 1"/>
          <p:cNvSpPr>
            <a:spLocks noGrp="1"/>
          </p:cNvSpPr>
          <p:nvPr>
            <p:ph type="title"/>
          </p:nvPr>
        </p:nvSpPr>
        <p:spPr/>
        <p:txBody>
          <a:bodyPr>
            <a:normAutofit/>
          </a:bodyPr>
          <a:lstStyle/>
          <a:p>
            <a:r>
              <a:rPr lang="en-US"/>
              <a:t>Business Expenses  – For-Hire Drivers</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4B36E211-3F1D-4BDE-BB32-455DA4E0835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253923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37</a:t>
            </a:fld>
            <a:endParaRPr lang="en-US">
              <a:solidFill>
                <a:prstClr val="black">
                  <a:tint val="75000"/>
                </a:prstClr>
              </a:solidFill>
            </a:endParaRPr>
          </a:p>
        </p:txBody>
      </p:sp>
      <p:sp>
        <p:nvSpPr>
          <p:cNvPr id="14339" name="Rectangle 2"/>
          <p:cNvSpPr>
            <a:spLocks noGrp="1" noChangeArrowheads="1"/>
          </p:cNvSpPr>
          <p:nvPr>
            <p:ph sz="quarter" idx="12"/>
          </p:nvPr>
        </p:nvSpPr>
        <p:spPr/>
        <p:txBody>
          <a:bodyPr>
            <a:normAutofit/>
          </a:bodyPr>
          <a:lstStyle/>
          <a:p>
            <a:r>
              <a:rPr lang="en-GB" altLang="en-US" dirty="0"/>
              <a:t>Rent (if filing Form 1099 for payment not required) </a:t>
            </a:r>
          </a:p>
          <a:p>
            <a:r>
              <a:rPr lang="en-GB" altLang="en-US" dirty="0"/>
              <a:t>Office expenses (postage, supplies, etc.)</a:t>
            </a:r>
          </a:p>
          <a:p>
            <a:r>
              <a:rPr lang="en-GB" altLang="en-US" dirty="0"/>
              <a:t>Insurance</a:t>
            </a:r>
          </a:p>
          <a:p>
            <a:r>
              <a:rPr lang="en-GB" altLang="en-US" dirty="0"/>
              <a:t>Taxes</a:t>
            </a:r>
          </a:p>
          <a:p>
            <a:r>
              <a:rPr lang="en-GB" altLang="en-US" dirty="0"/>
              <a:t>Business telephone and utilities </a:t>
            </a:r>
          </a:p>
          <a:p>
            <a:pPr>
              <a:buFont typeface="Wingdings" charset="2"/>
              <a:buChar char="Ø"/>
            </a:pPr>
            <a:r>
              <a:rPr lang="en-GB" altLang="en-US" dirty="0">
                <a:solidFill>
                  <a:srgbClr val="000000"/>
                </a:solidFill>
              </a:rPr>
              <a:t>Home  office deduction </a:t>
            </a:r>
            <a:r>
              <a:rPr lang="en-GB" altLang="en-US" b="1" dirty="0">
                <a:solidFill>
                  <a:srgbClr val="000000"/>
                </a:solidFill>
              </a:rPr>
              <a:t>out of scope</a:t>
            </a:r>
          </a:p>
          <a:p>
            <a:pPr>
              <a:buNone/>
            </a:pPr>
            <a:endParaRPr lang="en-GB" altLang="en-US" dirty="0">
              <a:solidFill>
                <a:srgbClr val="0000FF"/>
              </a:solidFill>
            </a:endParaRPr>
          </a:p>
        </p:txBody>
      </p:sp>
      <p:sp>
        <p:nvSpPr>
          <p:cNvPr id="17410" name="Rectangle 1"/>
          <p:cNvSpPr>
            <a:spLocks noGrp="1" noChangeArrowheads="1"/>
          </p:cNvSpPr>
          <p:nvPr>
            <p:ph type="title"/>
          </p:nvPr>
        </p:nvSpPr>
        <p:spPr/>
        <p:txBody>
          <a:bodyPr>
            <a:normAutofit/>
          </a:bodyPr>
          <a:lstStyle/>
          <a:p>
            <a:r>
              <a:rPr lang="en-GB" altLang="en-US"/>
              <a:t>Business Expense – Outside Office</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E7C11315-2B83-46E9-9AB7-9E5C959F3E2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98398727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Slide Number Placeholder 4"/>
          <p:cNvSpPr>
            <a:spLocks noGrp="1"/>
          </p:cNvSpPr>
          <p:nvPr>
            <p:ph type="sldNum" sz="quarter" idx="4"/>
          </p:nvPr>
        </p:nvSpPr>
        <p:spPr>
          <a:xfrm>
            <a:off x="457204" y="6265308"/>
            <a:ext cx="702365" cy="365125"/>
          </a:xfrm>
        </p:spPr>
        <p:txBody>
          <a:bodyPr/>
          <a:lstStyle>
            <a:lvl1pPr>
              <a:defRPr>
                <a:solidFill>
                  <a:schemeClr val="tx1"/>
                </a:solidFill>
                <a:latin typeface="Calibri" pitchFamily="34" charset="0"/>
                <a:cs typeface="Arial" charset="0"/>
              </a:defRPr>
            </a:lvl1pPr>
            <a:lvl2pPr marL="557213" indent="-214313">
              <a:defRPr>
                <a:solidFill>
                  <a:schemeClr val="tx1"/>
                </a:solidFill>
                <a:latin typeface="Calibri" pitchFamily="34" charset="0"/>
                <a:cs typeface="Arial" charset="0"/>
              </a:defRPr>
            </a:lvl2pPr>
            <a:lvl3pPr marL="857250" indent="-171450">
              <a:defRPr>
                <a:solidFill>
                  <a:schemeClr val="tx1"/>
                </a:solidFill>
                <a:latin typeface="Calibri" pitchFamily="34" charset="0"/>
                <a:cs typeface="Arial" charset="0"/>
              </a:defRPr>
            </a:lvl3pPr>
            <a:lvl4pPr marL="1200150" indent="-171450">
              <a:defRPr>
                <a:solidFill>
                  <a:schemeClr val="tx1"/>
                </a:solidFill>
                <a:latin typeface="Calibri" pitchFamily="34" charset="0"/>
                <a:cs typeface="Arial" charset="0"/>
              </a:defRPr>
            </a:lvl4pPr>
            <a:lvl5pPr marL="1543050" indent="-171450">
              <a:defRPr>
                <a:solidFill>
                  <a:schemeClr val="tx1"/>
                </a:solidFill>
                <a:latin typeface="Calibri" pitchFamily="34" charset="0"/>
                <a:cs typeface="Arial" charset="0"/>
              </a:defRPr>
            </a:lvl5pPr>
            <a:lvl6pPr marL="1885950" indent="-171450" eaLnBrk="0" fontAlgn="base" hangingPunct="0">
              <a:spcBef>
                <a:spcPct val="0"/>
              </a:spcBef>
              <a:spcAft>
                <a:spcPct val="0"/>
              </a:spcAft>
              <a:defRPr>
                <a:solidFill>
                  <a:schemeClr val="tx1"/>
                </a:solidFill>
                <a:latin typeface="Calibri" pitchFamily="34" charset="0"/>
                <a:cs typeface="Arial" charset="0"/>
              </a:defRPr>
            </a:lvl6pPr>
            <a:lvl7pPr marL="2228850" indent="-171450" eaLnBrk="0" fontAlgn="base" hangingPunct="0">
              <a:spcBef>
                <a:spcPct val="0"/>
              </a:spcBef>
              <a:spcAft>
                <a:spcPct val="0"/>
              </a:spcAft>
              <a:defRPr>
                <a:solidFill>
                  <a:schemeClr val="tx1"/>
                </a:solidFill>
                <a:latin typeface="Calibri" pitchFamily="34" charset="0"/>
                <a:cs typeface="Arial" charset="0"/>
              </a:defRPr>
            </a:lvl7pPr>
            <a:lvl8pPr marL="2571750" indent="-171450" eaLnBrk="0" fontAlgn="base" hangingPunct="0">
              <a:spcBef>
                <a:spcPct val="0"/>
              </a:spcBef>
              <a:spcAft>
                <a:spcPct val="0"/>
              </a:spcAft>
              <a:defRPr>
                <a:solidFill>
                  <a:schemeClr val="tx1"/>
                </a:solidFill>
                <a:latin typeface="Calibri" pitchFamily="34" charset="0"/>
                <a:cs typeface="Arial" charset="0"/>
              </a:defRPr>
            </a:lvl8pPr>
            <a:lvl9pPr marL="2914650" indent="-171450" eaLnBrk="0" fontAlgn="base" hangingPunct="0">
              <a:spcBef>
                <a:spcPct val="0"/>
              </a:spcBef>
              <a:spcAft>
                <a:spcPct val="0"/>
              </a:spcAft>
              <a:defRPr>
                <a:solidFill>
                  <a:schemeClr val="tx1"/>
                </a:solidFill>
                <a:latin typeface="Calibri" pitchFamily="34" charset="0"/>
                <a:cs typeface="Arial" charset="0"/>
              </a:defRPr>
            </a:lvl9pPr>
          </a:lstStyle>
          <a:p>
            <a:fld id="{FE9AE82B-CD43-4A79-86FB-B5B200B6328D}" type="slidenum">
              <a:rPr lang="en-US" altLang="en-US" smtClean="0"/>
              <a:pPr/>
              <a:t>38</a:t>
            </a:fld>
            <a:endParaRPr lang="en-US" altLang="en-US"/>
          </a:p>
        </p:txBody>
      </p:sp>
      <p:sp>
        <p:nvSpPr>
          <p:cNvPr id="66563" name="Content Placeholder 2"/>
          <p:cNvSpPr>
            <a:spLocks noGrp="1"/>
          </p:cNvSpPr>
          <p:nvPr>
            <p:ph sz="quarter" idx="12"/>
          </p:nvPr>
        </p:nvSpPr>
        <p:spPr/>
        <p:txBody>
          <a:bodyPr>
            <a:normAutofit/>
          </a:bodyPr>
          <a:lstStyle/>
          <a:p>
            <a:r>
              <a:rPr lang="en-US" altLang="en-US" dirty="0"/>
              <a:t>Tools or equipment expected to last more than one year but costing less than $2,500 per item or invoice can be  deductible business expense – in scope</a:t>
            </a:r>
          </a:p>
          <a:p>
            <a:r>
              <a:rPr lang="en-US" altLang="en-US" dirty="0"/>
              <a:t>List on Schedule C as “Other Expense”</a:t>
            </a:r>
          </a:p>
          <a:p>
            <a:r>
              <a:rPr lang="en-US" altLang="en-US" dirty="0"/>
              <a:t>Describe as “De </a:t>
            </a:r>
            <a:r>
              <a:rPr lang="en-US" altLang="en-US" dirty="0" err="1"/>
              <a:t>minimis</a:t>
            </a:r>
            <a:r>
              <a:rPr lang="en-US" altLang="en-US" dirty="0"/>
              <a:t> election under </a:t>
            </a:r>
            <a:r>
              <a:rPr lang="en-US" altLang="en-US" dirty="0" err="1"/>
              <a:t>regs</a:t>
            </a:r>
            <a:r>
              <a:rPr lang="en-US" altLang="en-US" dirty="0"/>
              <a:t>” and amount being expensed</a:t>
            </a:r>
          </a:p>
          <a:p>
            <a:endParaRPr lang="en-US" altLang="en-US" dirty="0"/>
          </a:p>
        </p:txBody>
      </p:sp>
      <p:sp>
        <p:nvSpPr>
          <p:cNvPr id="2" name="Title 1"/>
          <p:cNvSpPr>
            <a:spLocks noGrp="1"/>
          </p:cNvSpPr>
          <p:nvPr>
            <p:ph type="title"/>
          </p:nvPr>
        </p:nvSpPr>
        <p:spPr/>
        <p:txBody>
          <a:bodyPr/>
          <a:lstStyle/>
          <a:p>
            <a:r>
              <a:rPr lang="en-US"/>
              <a:t>Business Expenses - De </a:t>
            </a:r>
            <a:r>
              <a:rPr lang="en-US" err="1"/>
              <a:t>minimis</a:t>
            </a:r>
            <a:r>
              <a:rPr lang="en-US"/>
              <a:t> election</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4381258A-76F2-4662-A475-270EB6B661C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977407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457204" y="6265308"/>
            <a:ext cx="702365" cy="365125"/>
          </a:xfrm>
        </p:spPr>
        <p:txBody>
          <a:bodyPr/>
          <a:lstStyle/>
          <a:p>
            <a:fld id="{73CEAB86-7856-441F-AB84-6AEC32692076}" type="slidenum">
              <a:rPr lang="en-US" altLang="en-US" smtClean="0"/>
              <a:pPr/>
              <a:t>39</a:t>
            </a:fld>
            <a:endParaRPr lang="en-US" altLang="en-US"/>
          </a:p>
        </p:txBody>
      </p:sp>
      <p:sp>
        <p:nvSpPr>
          <p:cNvPr id="47107" name="Content Placeholder 2"/>
          <p:cNvSpPr>
            <a:spLocks noGrp="1"/>
          </p:cNvSpPr>
          <p:nvPr>
            <p:ph sz="quarter" idx="12"/>
          </p:nvPr>
        </p:nvSpPr>
        <p:spPr>
          <a:xfrm>
            <a:off x="959125" y="2178325"/>
            <a:ext cx="7516469" cy="3017520"/>
          </a:xfrm>
        </p:spPr>
        <p:txBody>
          <a:bodyPr>
            <a:normAutofit/>
          </a:bodyPr>
          <a:lstStyle/>
          <a:p>
            <a:r>
              <a:rPr lang="en-US" altLang="en-US" dirty="0"/>
              <a:t>Tuition and fees, course-related books, supplies and equipment</a:t>
            </a:r>
          </a:p>
          <a:p>
            <a:r>
              <a:rPr lang="en-US" altLang="en-US" dirty="0"/>
              <a:t>Parking and transportation (both to and from school)</a:t>
            </a:r>
          </a:p>
          <a:p>
            <a:r>
              <a:rPr lang="en-US" altLang="en-US" dirty="0"/>
              <a:t>Travel expenses if out of town</a:t>
            </a:r>
          </a:p>
          <a:p>
            <a:r>
              <a:rPr lang="en-US" altLang="en-US" dirty="0"/>
              <a:t>Needed to maintain or improve skills needed for present business</a:t>
            </a:r>
          </a:p>
          <a:p>
            <a:r>
              <a:rPr lang="en-US" altLang="en-US" dirty="0"/>
              <a:t>Does </a:t>
            </a:r>
            <a:r>
              <a:rPr lang="en-US" altLang="en-US" b="1" dirty="0"/>
              <a:t>not</a:t>
            </a:r>
            <a:r>
              <a:rPr lang="en-US" altLang="en-US" dirty="0"/>
              <a:t> have to be a qualifying educational institution </a:t>
            </a:r>
          </a:p>
          <a:p>
            <a:endParaRPr lang="en-US" altLang="en-US" dirty="0"/>
          </a:p>
        </p:txBody>
      </p:sp>
      <p:sp>
        <p:nvSpPr>
          <p:cNvPr id="63490" name="Title 1"/>
          <p:cNvSpPr>
            <a:spLocks noGrp="1"/>
          </p:cNvSpPr>
          <p:nvPr>
            <p:ph type="title"/>
          </p:nvPr>
        </p:nvSpPr>
        <p:spPr/>
        <p:txBody>
          <a:bodyPr>
            <a:normAutofit/>
          </a:bodyPr>
          <a:lstStyle/>
          <a:p>
            <a:r>
              <a:rPr lang="en-US" altLang="en-US" dirty="0"/>
              <a:t>Business Expenses – Education Costs</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B30373B8-ACE4-4BEC-AA51-CB57832E456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67084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4</a:t>
            </a:fld>
            <a:endParaRPr lang="en-US">
              <a:solidFill>
                <a:prstClr val="black">
                  <a:tint val="75000"/>
                </a:prstClr>
              </a:solidFill>
            </a:endParaRPr>
          </a:p>
        </p:txBody>
      </p:sp>
      <p:sp>
        <p:nvSpPr>
          <p:cNvPr id="8" name="Content Placeholder 7"/>
          <p:cNvSpPr>
            <a:spLocks noGrp="1"/>
          </p:cNvSpPr>
          <p:nvPr>
            <p:ph sz="quarter" idx="12"/>
          </p:nvPr>
        </p:nvSpPr>
        <p:spPr>
          <a:xfrm>
            <a:off x="959125" y="2114550"/>
            <a:ext cx="7315200" cy="3257550"/>
          </a:xfrm>
        </p:spPr>
        <p:txBody>
          <a:bodyPr>
            <a:normAutofit/>
          </a:bodyPr>
          <a:lstStyle/>
          <a:p>
            <a:r>
              <a:rPr lang="en-US" dirty="0"/>
              <a:t>Business income also called self-employment income</a:t>
            </a:r>
          </a:p>
          <a:p>
            <a:r>
              <a:rPr lang="en-US" dirty="0"/>
              <a:t>Reported on Schedule C</a:t>
            </a:r>
          </a:p>
          <a:p>
            <a:pPr lvl="1"/>
            <a:r>
              <a:rPr lang="en-US" dirty="0"/>
              <a:t>Include all business income</a:t>
            </a:r>
          </a:p>
          <a:p>
            <a:pPr lvl="2"/>
            <a:r>
              <a:rPr lang="en-US" dirty="0"/>
              <a:t>Reported or not</a:t>
            </a:r>
          </a:p>
          <a:p>
            <a:pPr lvl="1"/>
            <a:r>
              <a:rPr lang="en-US" dirty="0"/>
              <a:t>Subtract business expenses </a:t>
            </a:r>
          </a:p>
          <a:p>
            <a:pPr lvl="2"/>
            <a:r>
              <a:rPr lang="en-US" dirty="0"/>
              <a:t>Must be ordinary and necessary</a:t>
            </a:r>
          </a:p>
          <a:p>
            <a:pPr lvl="1"/>
            <a:r>
              <a:rPr lang="en-US" dirty="0"/>
              <a:t>Income minus expenses equals net profit or loss</a:t>
            </a:r>
          </a:p>
          <a:p>
            <a:pPr lvl="2"/>
            <a:r>
              <a:rPr lang="en-US" dirty="0"/>
              <a:t>Business loss </a:t>
            </a:r>
            <a:r>
              <a:rPr lang="en-US" b="1" dirty="0"/>
              <a:t>out of scope</a:t>
            </a:r>
          </a:p>
          <a:p>
            <a:pPr marL="432197" lvl="1" indent="0">
              <a:buNone/>
            </a:pPr>
            <a:endParaRPr lang="en-US" dirty="0"/>
          </a:p>
        </p:txBody>
      </p:sp>
      <p:sp>
        <p:nvSpPr>
          <p:cNvPr id="7" name="Title 6"/>
          <p:cNvSpPr>
            <a:spLocks noGrp="1"/>
          </p:cNvSpPr>
          <p:nvPr>
            <p:ph type="title"/>
          </p:nvPr>
        </p:nvSpPr>
        <p:spPr/>
        <p:txBody>
          <a:bodyPr/>
          <a:lstStyle/>
          <a:p>
            <a:r>
              <a:rPr lang="en-US"/>
              <a:t>Business Income</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07E43A38-0E21-4CCA-8B8C-F856FA358E1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897454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40</a:t>
            </a:fld>
            <a:endParaRPr lang="en-US">
              <a:solidFill>
                <a:prstClr val="black">
                  <a:tint val="75000"/>
                </a:prstClr>
              </a:solidFill>
            </a:endParaRPr>
          </a:p>
        </p:txBody>
      </p:sp>
      <p:sp>
        <p:nvSpPr>
          <p:cNvPr id="14339" name="Rectangle 2"/>
          <p:cNvSpPr>
            <a:spLocks noGrp="1" noChangeArrowheads="1"/>
          </p:cNvSpPr>
          <p:nvPr>
            <p:ph sz="quarter" idx="12"/>
          </p:nvPr>
        </p:nvSpPr>
        <p:spPr/>
        <p:txBody>
          <a:bodyPr>
            <a:normAutofit/>
          </a:bodyPr>
          <a:lstStyle/>
          <a:p>
            <a:pPr>
              <a:lnSpc>
                <a:spcPct val="110000"/>
              </a:lnSpc>
            </a:pPr>
            <a:r>
              <a:rPr lang="en-GB" altLang="en-US" dirty="0"/>
              <a:t>Computer costing more than $2,500 – out of scope</a:t>
            </a:r>
          </a:p>
          <a:p>
            <a:pPr>
              <a:lnSpc>
                <a:spcPct val="110000"/>
              </a:lnSpc>
            </a:pPr>
            <a:r>
              <a:rPr lang="en-GB" altLang="en-US" dirty="0"/>
              <a:t>Only the </a:t>
            </a:r>
            <a:r>
              <a:rPr lang="en-GB" altLang="en-US" b="1" dirty="0"/>
              <a:t>business use percentage </a:t>
            </a:r>
            <a:r>
              <a:rPr lang="en-GB" altLang="en-US" dirty="0"/>
              <a:t>can be deducted</a:t>
            </a:r>
            <a:endParaRPr lang="en-GB" altLang="en-US" dirty="0">
              <a:solidFill>
                <a:srgbClr val="0000FF"/>
              </a:solidFill>
            </a:endParaRPr>
          </a:p>
          <a:p>
            <a:pPr>
              <a:lnSpc>
                <a:spcPct val="110000"/>
              </a:lnSpc>
            </a:pPr>
            <a:r>
              <a:rPr lang="en-GB" altLang="en-US" dirty="0"/>
              <a:t>May claim supplies used for business </a:t>
            </a:r>
          </a:p>
          <a:p>
            <a:pPr lvl="1">
              <a:lnSpc>
                <a:spcPct val="110000"/>
              </a:lnSpc>
            </a:pPr>
            <a:r>
              <a:rPr lang="en-GB" altLang="en-US" dirty="0"/>
              <a:t>Example: paper, toner </a:t>
            </a:r>
          </a:p>
        </p:txBody>
      </p:sp>
      <p:sp>
        <p:nvSpPr>
          <p:cNvPr id="17410" name="Rectangle 1"/>
          <p:cNvSpPr>
            <a:spLocks noGrp="1" noChangeArrowheads="1"/>
          </p:cNvSpPr>
          <p:nvPr>
            <p:ph type="title"/>
          </p:nvPr>
        </p:nvSpPr>
        <p:spPr/>
        <p:txBody>
          <a:bodyPr/>
          <a:lstStyle/>
          <a:p>
            <a:r>
              <a:rPr lang="en-GB" altLang="en-US"/>
              <a:t>Business Expense – Computer</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ECF4AD4C-4341-4AB8-87B2-2A0A5719B4A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615091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41</a:t>
            </a:fld>
            <a:endParaRPr lang="en-US">
              <a:solidFill>
                <a:prstClr val="black">
                  <a:tint val="75000"/>
                </a:prstClr>
              </a:solidFill>
            </a:endParaRPr>
          </a:p>
        </p:txBody>
      </p:sp>
      <p:sp>
        <p:nvSpPr>
          <p:cNvPr id="14339" name="Rectangle 2"/>
          <p:cNvSpPr>
            <a:spLocks noGrp="1" noChangeArrowheads="1"/>
          </p:cNvSpPr>
          <p:nvPr>
            <p:ph sz="quarter" idx="12"/>
          </p:nvPr>
        </p:nvSpPr>
        <p:spPr/>
        <p:txBody>
          <a:bodyPr>
            <a:normAutofit/>
          </a:bodyPr>
          <a:lstStyle/>
          <a:p>
            <a:r>
              <a:rPr lang="en-GB" altLang="en-US" dirty="0"/>
              <a:t>Business telephone – dedicated phone used </a:t>
            </a:r>
            <a:r>
              <a:rPr lang="en-GB" altLang="en-US" b="1" dirty="0"/>
              <a:t>only</a:t>
            </a:r>
            <a:r>
              <a:rPr lang="en-GB" altLang="en-US" dirty="0"/>
              <a:t> for business – 100% deductible</a:t>
            </a:r>
          </a:p>
          <a:p>
            <a:r>
              <a:rPr lang="en-GB" altLang="en-US" dirty="0"/>
              <a:t>Mixed-use landline phone</a:t>
            </a:r>
          </a:p>
          <a:p>
            <a:pPr lvl="1"/>
            <a:r>
              <a:rPr lang="en-GB" altLang="en-US" dirty="0"/>
              <a:t>Basic service not deductible</a:t>
            </a:r>
          </a:p>
          <a:p>
            <a:pPr lvl="1"/>
            <a:r>
              <a:rPr lang="en-GB" altLang="en-US" dirty="0"/>
              <a:t>Actual cost of business calls deductible</a:t>
            </a:r>
          </a:p>
          <a:p>
            <a:r>
              <a:rPr lang="en-GB" altLang="en-US" dirty="0"/>
              <a:t>Mixed-use cell phone</a:t>
            </a:r>
          </a:p>
          <a:p>
            <a:pPr lvl="1"/>
            <a:r>
              <a:rPr lang="en-GB" altLang="en-US" dirty="0"/>
              <a:t>Prorate cost based on business use</a:t>
            </a:r>
          </a:p>
        </p:txBody>
      </p:sp>
      <p:sp>
        <p:nvSpPr>
          <p:cNvPr id="17410" name="Rectangle 1"/>
          <p:cNvSpPr>
            <a:spLocks noGrp="1" noChangeArrowheads="1"/>
          </p:cNvSpPr>
          <p:nvPr>
            <p:ph type="title"/>
          </p:nvPr>
        </p:nvSpPr>
        <p:spPr/>
        <p:txBody>
          <a:bodyPr>
            <a:normAutofit/>
          </a:bodyPr>
          <a:lstStyle/>
          <a:p>
            <a:r>
              <a:rPr lang="en-GB" altLang="en-US"/>
              <a:t>Business Expenses – Telephone</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9CBC77F7-C822-4DB9-8D5C-37D434B5A0C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37607248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p>
        </p:txBody>
      </p:sp>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42</a:t>
            </a:fld>
            <a:endParaRPr lang="en-US"/>
          </a:p>
        </p:txBody>
      </p:sp>
      <p:sp>
        <p:nvSpPr>
          <p:cNvPr id="69635" name="Content Placeholder 6"/>
          <p:cNvSpPr>
            <a:spLocks noGrp="1"/>
          </p:cNvSpPr>
          <p:nvPr>
            <p:ph sz="quarter" idx="12"/>
          </p:nvPr>
        </p:nvSpPr>
        <p:spPr/>
        <p:txBody>
          <a:bodyPr>
            <a:normAutofit/>
          </a:bodyPr>
          <a:lstStyle/>
          <a:p>
            <a:r>
              <a:rPr lang="en-US" altLang="en-US" dirty="0"/>
              <a:t>50% cost of meal is deductible</a:t>
            </a:r>
          </a:p>
          <a:p>
            <a:pPr lvl="1"/>
            <a:r>
              <a:rPr lang="en-US" altLang="en-US" dirty="0"/>
              <a:t>TaxSlayer makes calculation</a:t>
            </a:r>
          </a:p>
          <a:p>
            <a:r>
              <a:rPr lang="en-US" altLang="en-US" dirty="0"/>
              <a:t>Special documentation rules apply if business meal over $75.00</a:t>
            </a:r>
          </a:p>
          <a:p>
            <a:r>
              <a:rPr lang="en-US" altLang="en-US" dirty="0"/>
              <a:t>Starting in 2018 business entertainment expenses not deductible</a:t>
            </a:r>
          </a:p>
          <a:p>
            <a:pPr lvl="1"/>
            <a:r>
              <a:rPr lang="en-US" altLang="en-US" dirty="0"/>
              <a:t>check state conformity</a:t>
            </a:r>
          </a:p>
          <a:p>
            <a:pPr lvl="1"/>
            <a:r>
              <a:rPr lang="en-US" altLang="en-US" dirty="0"/>
              <a:t>Recordkeeping taxpayer’s responsibility</a:t>
            </a:r>
          </a:p>
          <a:p>
            <a:endParaRPr lang="en-US" altLang="en-US" dirty="0"/>
          </a:p>
        </p:txBody>
      </p:sp>
      <p:sp>
        <p:nvSpPr>
          <p:cNvPr id="2" name="Title 1"/>
          <p:cNvSpPr>
            <a:spLocks noGrp="1"/>
          </p:cNvSpPr>
          <p:nvPr>
            <p:ph type="title"/>
          </p:nvPr>
        </p:nvSpPr>
        <p:spPr/>
        <p:txBody>
          <a:bodyPr/>
          <a:lstStyle/>
          <a:p>
            <a:r>
              <a:rPr lang="en-US" dirty="0"/>
              <a:t>Business Expenses – Meals</a:t>
            </a:r>
          </a:p>
        </p:txBody>
      </p:sp>
      <p:sp>
        <p:nvSpPr>
          <p:cNvPr id="3" name="Date Placeholder 2">
            <a:extLst>
              <a:ext uri="{FF2B5EF4-FFF2-40B4-BE49-F238E27FC236}">
                <a16:creationId xmlns:a16="http://schemas.microsoft.com/office/drawing/2014/main" id="{77BF085B-B62E-446E-9E57-F061675B44C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400443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43</a:t>
            </a:fld>
            <a:endParaRPr lang="en-US"/>
          </a:p>
        </p:txBody>
      </p:sp>
      <p:sp>
        <p:nvSpPr>
          <p:cNvPr id="72707" name="Content Placeholder 2"/>
          <p:cNvSpPr>
            <a:spLocks noGrp="1"/>
          </p:cNvSpPr>
          <p:nvPr>
            <p:ph sz="quarter" idx="12"/>
          </p:nvPr>
        </p:nvSpPr>
        <p:spPr>
          <a:xfrm>
            <a:off x="959125" y="2178325"/>
            <a:ext cx="7441925" cy="3017520"/>
          </a:xfrm>
        </p:spPr>
        <p:txBody>
          <a:bodyPr>
            <a:normAutofit/>
          </a:bodyPr>
          <a:lstStyle/>
          <a:p>
            <a:r>
              <a:rPr lang="en-US" altLang="en-US" dirty="0"/>
              <a:t>Self-employed health insurance premiums deductable as an adjustment to income</a:t>
            </a:r>
          </a:p>
          <a:p>
            <a:r>
              <a:rPr lang="en-US" altLang="en-US" dirty="0"/>
              <a:t>Entered in TaxSlayer on Schedule C screen</a:t>
            </a:r>
          </a:p>
          <a:p>
            <a:pPr lvl="1"/>
            <a:r>
              <a:rPr lang="en-US" altLang="en-US" b="1" dirty="0">
                <a:solidFill>
                  <a:srgbClr val="000000"/>
                </a:solidFill>
              </a:rPr>
              <a:t> Not a business expense</a:t>
            </a:r>
          </a:p>
          <a:p>
            <a:pPr lvl="1"/>
            <a:r>
              <a:rPr lang="en-US" altLang="en-US" b="1" dirty="0">
                <a:solidFill>
                  <a:srgbClr val="000000"/>
                </a:solidFill>
              </a:rPr>
              <a:t> Does not reduce net profit</a:t>
            </a:r>
          </a:p>
          <a:p>
            <a:r>
              <a:rPr lang="en-US" altLang="en-US" dirty="0"/>
              <a:t>Claimed as adjustment to gross income</a:t>
            </a:r>
          </a:p>
          <a:p>
            <a:pPr lvl="1"/>
            <a:r>
              <a:rPr lang="en-US" altLang="en-US" dirty="0"/>
              <a:t> Limited to net profit minus ½ self-employment tax</a:t>
            </a:r>
          </a:p>
          <a:p>
            <a:pPr>
              <a:buFont typeface="Wingdings" panose="05000000000000000000" pitchFamily="2" charset="2"/>
              <a:buChar char="Ø"/>
            </a:pPr>
            <a:r>
              <a:rPr lang="en-US" altLang="en-US" dirty="0"/>
              <a:t>See Adjustments to Income lesson</a:t>
            </a:r>
          </a:p>
        </p:txBody>
      </p:sp>
      <p:sp>
        <p:nvSpPr>
          <p:cNvPr id="2" name="Title 1"/>
          <p:cNvSpPr>
            <a:spLocks noGrp="1"/>
          </p:cNvSpPr>
          <p:nvPr>
            <p:ph type="title"/>
          </p:nvPr>
        </p:nvSpPr>
        <p:spPr/>
        <p:txBody>
          <a:bodyPr/>
          <a:lstStyle/>
          <a:p>
            <a:r>
              <a:rPr lang="en-US" dirty="0"/>
              <a:t>Health Insurance Deduction</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D5842A05-F143-4BFE-A0E2-8164FD88A35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371086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44</a:t>
            </a:fld>
            <a:endParaRPr lang="en-US"/>
          </a:p>
        </p:txBody>
      </p:sp>
      <p:sp>
        <p:nvSpPr>
          <p:cNvPr id="73731" name="Content Placeholder 6"/>
          <p:cNvSpPr>
            <a:spLocks noGrp="1"/>
          </p:cNvSpPr>
          <p:nvPr>
            <p:ph sz="quarter" idx="12"/>
          </p:nvPr>
        </p:nvSpPr>
        <p:spPr>
          <a:xfrm>
            <a:off x="959125" y="2178325"/>
            <a:ext cx="7315200" cy="3193775"/>
          </a:xfrm>
        </p:spPr>
        <p:txBody>
          <a:bodyPr>
            <a:normAutofit/>
          </a:bodyPr>
          <a:lstStyle/>
          <a:p>
            <a:r>
              <a:rPr lang="en-US" altLang="en-US" dirty="0"/>
              <a:t>TaxSlayer uses Schedule C net profit to calculate</a:t>
            </a:r>
          </a:p>
          <a:p>
            <a:pPr lvl="1"/>
            <a:r>
              <a:rPr lang="en-US" altLang="en-US" dirty="0"/>
              <a:t>Self-employment tax</a:t>
            </a:r>
          </a:p>
          <a:p>
            <a:pPr lvl="2"/>
            <a:r>
              <a:rPr lang="en-US" altLang="en-US" b="1" dirty="0">
                <a:solidFill>
                  <a:srgbClr val="000000"/>
                </a:solidFill>
              </a:rPr>
              <a:t>Except statutory employee</a:t>
            </a:r>
          </a:p>
          <a:p>
            <a:pPr lvl="1"/>
            <a:r>
              <a:rPr lang="en-US" altLang="en-US" dirty="0"/>
              <a:t>Traditional IRA</a:t>
            </a:r>
          </a:p>
          <a:p>
            <a:pPr lvl="2"/>
            <a:r>
              <a:rPr lang="en-US" altLang="en-US" dirty="0"/>
              <a:t>See Adjustments to Income lesson</a:t>
            </a:r>
          </a:p>
          <a:p>
            <a:pPr lvl="1"/>
            <a:r>
              <a:rPr lang="en-US" altLang="en-US" dirty="0"/>
              <a:t>Earned income credit</a:t>
            </a:r>
          </a:p>
          <a:p>
            <a:pPr lvl="1"/>
            <a:r>
              <a:rPr lang="en-US" altLang="en-US" dirty="0"/>
              <a:t>Qualified business income deduction</a:t>
            </a:r>
          </a:p>
          <a:p>
            <a:pPr lvl="2"/>
            <a:r>
              <a:rPr lang="en-US" altLang="en-US" dirty="0"/>
              <a:t>See Standard and QBI Deduction lesson</a:t>
            </a:r>
          </a:p>
        </p:txBody>
      </p:sp>
      <p:sp>
        <p:nvSpPr>
          <p:cNvPr id="2" name="Title 1"/>
          <p:cNvSpPr>
            <a:spLocks noGrp="1"/>
          </p:cNvSpPr>
          <p:nvPr>
            <p:ph type="title"/>
          </p:nvPr>
        </p:nvSpPr>
        <p:spPr/>
        <p:txBody>
          <a:bodyPr/>
          <a:lstStyle/>
          <a:p>
            <a:r>
              <a:rPr lang="en-US"/>
              <a:t>Schedule C Net Profit</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7F3096CA-9DC5-4FF9-8D4A-E7C16A1F8D2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458863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45</a:t>
            </a:fld>
            <a:endParaRPr lang="en-US">
              <a:solidFill>
                <a:prstClr val="black">
                  <a:tint val="75000"/>
                </a:prstClr>
              </a:solidFill>
            </a:endParaRPr>
          </a:p>
        </p:txBody>
      </p:sp>
      <p:sp>
        <p:nvSpPr>
          <p:cNvPr id="74755" name="Content Placeholder 6"/>
          <p:cNvSpPr>
            <a:spLocks noGrp="1"/>
          </p:cNvSpPr>
          <p:nvPr>
            <p:ph sz="quarter" idx="12"/>
          </p:nvPr>
        </p:nvSpPr>
        <p:spPr/>
        <p:txBody>
          <a:bodyPr>
            <a:normAutofit/>
          </a:bodyPr>
          <a:lstStyle/>
          <a:p>
            <a:pPr>
              <a:lnSpc>
                <a:spcPct val="110000"/>
              </a:lnSpc>
            </a:pPr>
            <a:r>
              <a:rPr lang="en-US" altLang="en-US" dirty="0"/>
              <a:t>Confirm income is business income</a:t>
            </a:r>
          </a:p>
          <a:p>
            <a:pPr>
              <a:lnSpc>
                <a:spcPct val="110000"/>
              </a:lnSpc>
            </a:pPr>
            <a:r>
              <a:rPr lang="en-US" altLang="en-US" dirty="0"/>
              <a:t>Verify all Forms 1099-MISC in TaxSlayer agree with originals</a:t>
            </a:r>
          </a:p>
          <a:p>
            <a:pPr lvl="1">
              <a:lnSpc>
                <a:spcPct val="110000"/>
              </a:lnSpc>
            </a:pPr>
            <a:r>
              <a:rPr lang="en-US" altLang="en-US" dirty="0"/>
              <a:t>EIN, payer name, address, etc.</a:t>
            </a:r>
          </a:p>
          <a:p>
            <a:pPr>
              <a:lnSpc>
                <a:spcPct val="110000"/>
              </a:lnSpc>
            </a:pPr>
            <a:r>
              <a:rPr lang="en-US" altLang="en-US" dirty="0"/>
              <a:t>Confirm Schedule C net profit agrees with taxpayer records</a:t>
            </a:r>
          </a:p>
          <a:p>
            <a:pPr>
              <a:lnSpc>
                <a:spcPct val="110000"/>
              </a:lnSpc>
            </a:pPr>
            <a:r>
              <a:rPr lang="en-US" altLang="en-US" dirty="0"/>
              <a:t>Compare net profit to prior year</a:t>
            </a:r>
          </a:p>
          <a:p>
            <a:pPr lvl="1">
              <a:lnSpc>
                <a:spcPct val="110000"/>
              </a:lnSpc>
            </a:pPr>
            <a:r>
              <a:rPr lang="en-US" altLang="en-US" dirty="0"/>
              <a:t>Confirm differences </a:t>
            </a:r>
          </a:p>
          <a:p>
            <a:pPr lvl="1">
              <a:lnSpc>
                <a:spcPct val="110000"/>
              </a:lnSpc>
            </a:pPr>
            <a:endParaRPr lang="en-US" altLang="en-US" dirty="0"/>
          </a:p>
        </p:txBody>
      </p:sp>
      <p:sp>
        <p:nvSpPr>
          <p:cNvPr id="2" name="Title 1"/>
          <p:cNvSpPr>
            <a:spLocks noGrp="1"/>
          </p:cNvSpPr>
          <p:nvPr>
            <p:ph type="title"/>
          </p:nvPr>
        </p:nvSpPr>
        <p:spPr/>
        <p:txBody>
          <a:bodyPr>
            <a:normAutofit/>
          </a:bodyPr>
          <a:lstStyle/>
          <a:p>
            <a:r>
              <a:rPr lang="en-US"/>
              <a:t>Business Income – Quality Review</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61417D1C-B3CB-42D6-A505-D96A37429A0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15606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46</a:t>
            </a:fld>
            <a:endParaRPr lang="en-US"/>
          </a:p>
        </p:txBody>
      </p:sp>
      <p:sp>
        <p:nvSpPr>
          <p:cNvPr id="75779" name="Content Placeholder 2"/>
          <p:cNvSpPr>
            <a:spLocks noGrp="1"/>
          </p:cNvSpPr>
          <p:nvPr>
            <p:ph sz="quarter" idx="12"/>
          </p:nvPr>
        </p:nvSpPr>
        <p:spPr/>
        <p:txBody>
          <a:bodyPr>
            <a:normAutofit/>
          </a:bodyPr>
          <a:lstStyle/>
          <a:p>
            <a:r>
              <a:rPr lang="en-US" altLang="en-US" dirty="0"/>
              <a:t>Verify all business expenses included</a:t>
            </a:r>
          </a:p>
          <a:p>
            <a:pPr lvl="1"/>
            <a:r>
              <a:rPr lang="en-US" altLang="en-US" dirty="0"/>
              <a:t>Health insurance costs claimed as adjustment to income</a:t>
            </a:r>
          </a:p>
          <a:p>
            <a:pPr lvl="1"/>
            <a:r>
              <a:rPr lang="en-US" altLang="en-US" dirty="0"/>
              <a:t>Education expenses that could or should be deducted on Schedule C</a:t>
            </a:r>
          </a:p>
          <a:p>
            <a:pPr lvl="1"/>
            <a:r>
              <a:rPr lang="en-US" altLang="en-US" dirty="0"/>
              <a:t>Confirm qualified business deduction correctly computed</a:t>
            </a:r>
          </a:p>
          <a:p>
            <a:r>
              <a:rPr lang="en-US" altLang="en-US" dirty="0"/>
              <a:t>Verify state return entries</a:t>
            </a:r>
          </a:p>
          <a:p>
            <a:endParaRPr lang="en-US" altLang="en-US" dirty="0"/>
          </a:p>
        </p:txBody>
      </p:sp>
      <p:sp>
        <p:nvSpPr>
          <p:cNvPr id="2" name="Title 1"/>
          <p:cNvSpPr>
            <a:spLocks noGrp="1"/>
          </p:cNvSpPr>
          <p:nvPr>
            <p:ph type="title"/>
          </p:nvPr>
        </p:nvSpPr>
        <p:spPr/>
        <p:txBody>
          <a:bodyPr>
            <a:normAutofit/>
          </a:bodyPr>
          <a:lstStyle/>
          <a:p>
            <a:r>
              <a:rPr lang="en-US"/>
              <a:t>Business Income Quality Review</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2D0FDE51-0A5C-4A75-A49E-034A44AAA55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411578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p>
        </p:txBody>
      </p:sp>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47</a:t>
            </a:fld>
            <a:endParaRPr lang="en-US"/>
          </a:p>
        </p:txBody>
      </p:sp>
      <p:sp>
        <p:nvSpPr>
          <p:cNvPr id="76803" name="Content Placeholder 6"/>
          <p:cNvSpPr>
            <a:spLocks noGrp="1"/>
          </p:cNvSpPr>
          <p:nvPr>
            <p:ph sz="quarter" idx="12"/>
          </p:nvPr>
        </p:nvSpPr>
        <p:spPr/>
        <p:txBody>
          <a:bodyPr/>
          <a:lstStyle/>
          <a:p>
            <a:r>
              <a:rPr lang="en-US" altLang="en-US"/>
              <a:t>Emphasize need to keep good records</a:t>
            </a:r>
          </a:p>
          <a:p>
            <a:pPr lvl="1"/>
            <a:r>
              <a:rPr lang="en-US" altLang="en-US"/>
              <a:t>Can be paper or electronic</a:t>
            </a:r>
          </a:p>
          <a:p>
            <a:pPr lvl="1"/>
            <a:r>
              <a:rPr lang="en-US" altLang="en-US"/>
              <a:t>Assures all income is accounted for</a:t>
            </a:r>
          </a:p>
          <a:p>
            <a:pPr lvl="1"/>
            <a:r>
              <a:rPr lang="en-US" altLang="en-US"/>
              <a:t>Assures no expenses are forgotten</a:t>
            </a:r>
          </a:p>
          <a:p>
            <a:pPr lvl="1"/>
            <a:r>
              <a:rPr lang="en-US" altLang="en-US"/>
              <a:t>Greatly facilitates tax return preparation</a:t>
            </a:r>
          </a:p>
          <a:p>
            <a:pPr lvl="1"/>
            <a:endParaRPr lang="en-US" altLang="en-US"/>
          </a:p>
        </p:txBody>
      </p:sp>
      <p:sp>
        <p:nvSpPr>
          <p:cNvPr id="2" name="Title 1"/>
          <p:cNvSpPr>
            <a:spLocks noGrp="1"/>
          </p:cNvSpPr>
          <p:nvPr>
            <p:ph type="title"/>
          </p:nvPr>
        </p:nvSpPr>
        <p:spPr/>
        <p:txBody>
          <a:bodyPr/>
          <a:lstStyle/>
          <a:p>
            <a:r>
              <a:rPr lang="en-US"/>
              <a:t>Business Income – Taxpayer Summary</a:t>
            </a:r>
          </a:p>
        </p:txBody>
      </p:sp>
      <p:sp>
        <p:nvSpPr>
          <p:cNvPr id="3" name="Date Placeholder 2">
            <a:extLst>
              <a:ext uri="{FF2B5EF4-FFF2-40B4-BE49-F238E27FC236}">
                <a16:creationId xmlns:a16="http://schemas.microsoft.com/office/drawing/2014/main" id="{FCB6927F-99C7-4251-88FC-C5F4CA07763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22405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Comprehensive Topics</a:t>
            </a:r>
          </a:p>
        </p:txBody>
      </p:sp>
      <p:sp>
        <p:nvSpPr>
          <p:cNvPr id="6" name="Title 5"/>
          <p:cNvSpPr>
            <a:spLocks noGrp="1"/>
          </p:cNvSpPr>
          <p:nvPr>
            <p:ph type="title"/>
          </p:nvPr>
        </p:nvSpPr>
        <p:spPr/>
        <p:txBody>
          <a:bodyPr/>
          <a:lstStyle/>
          <a:p>
            <a:r>
              <a:rPr lang="en-US" dirty="0"/>
              <a:t>Business Income</a:t>
            </a:r>
          </a:p>
        </p:txBody>
      </p:sp>
      <p:sp>
        <p:nvSpPr>
          <p:cNvPr id="2" name="Footer Placeholder 1"/>
          <p:cNvSpPr>
            <a:spLocks noGrp="1"/>
          </p:cNvSpPr>
          <p:nvPr>
            <p:ph type="ftr" sz="quarter" idx="4294967295"/>
          </p:nvPr>
        </p:nvSpPr>
        <p:spPr>
          <a:xfrm>
            <a:off x="0" y="5556648"/>
            <a:ext cx="2895600" cy="273844"/>
          </a:xfrm>
        </p:spPr>
        <p:txBody>
          <a:bodyPr/>
          <a:lstStyle/>
          <a:p>
            <a:r>
              <a:rPr lang="en-US">
                <a:solidFill>
                  <a:prstClr val="black">
                    <a:tint val="75000"/>
                  </a:prstClr>
                </a:solidFill>
              </a:rPr>
              <a:t>NTTC Training ala NJ – TY2019</a:t>
            </a:r>
          </a:p>
        </p:txBody>
      </p:sp>
      <p:sp>
        <p:nvSpPr>
          <p:cNvPr id="3" name="Slide Number Placeholder 2"/>
          <p:cNvSpPr>
            <a:spLocks noGrp="1"/>
          </p:cNvSpPr>
          <p:nvPr>
            <p:ph type="sldNum" sz="quarter" idx="4294967295"/>
          </p:nvPr>
        </p:nvSpPr>
        <p:spPr>
          <a:xfrm>
            <a:off x="0" y="5556648"/>
            <a:ext cx="702469" cy="273844"/>
          </a:xfrm>
        </p:spPr>
        <p:txBody>
          <a:bodyPr/>
          <a:lstStyle/>
          <a:p>
            <a:fld id="{904548E9-6249-43D8-B9E7-ADE044522384}" type="slidenum">
              <a:rPr lang="en-US" smtClean="0">
                <a:solidFill>
                  <a:prstClr val="black">
                    <a:tint val="75000"/>
                  </a:prstClr>
                </a:solidFill>
              </a:rPr>
              <a:pPr/>
              <a:t>48</a:t>
            </a:fld>
            <a:endParaRPr lang="en-US">
              <a:solidFill>
                <a:prstClr val="black">
                  <a:tint val="75000"/>
                </a:prstClr>
              </a:solidFill>
            </a:endParaRPr>
          </a:p>
        </p:txBody>
      </p:sp>
      <p:sp>
        <p:nvSpPr>
          <p:cNvPr id="4" name="Date Placeholder 3">
            <a:extLst>
              <a:ext uri="{FF2B5EF4-FFF2-40B4-BE49-F238E27FC236}">
                <a16:creationId xmlns:a16="http://schemas.microsoft.com/office/drawing/2014/main" id="{A4D5F282-D529-4359-A77A-79FBDC8E4BF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93178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49</a:t>
            </a:fld>
            <a:endParaRPr lang="en-US">
              <a:solidFill>
                <a:prstClr val="black">
                  <a:tint val="75000"/>
                </a:prstClr>
              </a:solidFill>
            </a:endParaRPr>
          </a:p>
        </p:txBody>
      </p:sp>
      <p:sp>
        <p:nvSpPr>
          <p:cNvPr id="4" name="Content Placeholder 3"/>
          <p:cNvSpPr>
            <a:spLocks noGrp="1"/>
          </p:cNvSpPr>
          <p:nvPr>
            <p:ph sz="quarter" idx="12"/>
          </p:nvPr>
        </p:nvSpPr>
        <p:spPr/>
        <p:txBody>
          <a:bodyPr/>
          <a:lstStyle/>
          <a:p>
            <a:r>
              <a:rPr lang="en-US" dirty="0"/>
              <a:t>Is it a business?</a:t>
            </a:r>
          </a:p>
          <a:p>
            <a:r>
              <a:rPr lang="en-US" dirty="0"/>
              <a:t>Jointly run business</a:t>
            </a:r>
          </a:p>
          <a:p>
            <a:r>
              <a:rPr lang="en-US" dirty="0"/>
              <a:t>Statutory employees</a:t>
            </a:r>
          </a:p>
          <a:p>
            <a:r>
              <a:rPr lang="en-US" dirty="0"/>
              <a:t>Notaries public</a:t>
            </a:r>
          </a:p>
        </p:txBody>
      </p:sp>
      <p:sp>
        <p:nvSpPr>
          <p:cNvPr id="5" name="Title 4"/>
          <p:cNvSpPr>
            <a:spLocks noGrp="1"/>
          </p:cNvSpPr>
          <p:nvPr>
            <p:ph type="title"/>
          </p:nvPr>
        </p:nvSpPr>
        <p:spPr/>
        <p:txBody>
          <a:bodyPr>
            <a:normAutofit/>
          </a:bodyPr>
          <a:lstStyle/>
          <a:p>
            <a:r>
              <a:rPr lang="en-US"/>
              <a:t>Business Income – Comprehensive Topics</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EDA2DB67-6872-4501-A82F-3EAEBF61BB9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84455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p>
        </p:txBody>
      </p:sp>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5</a:t>
            </a:fld>
            <a:endParaRPr lang="en-US"/>
          </a:p>
        </p:txBody>
      </p:sp>
      <p:sp>
        <p:nvSpPr>
          <p:cNvPr id="4" name="Content Placeholder 3"/>
          <p:cNvSpPr>
            <a:spLocks noGrp="1"/>
          </p:cNvSpPr>
          <p:nvPr>
            <p:ph sz="quarter" idx="12"/>
          </p:nvPr>
        </p:nvSpPr>
        <p:spPr/>
        <p:txBody>
          <a:bodyPr/>
          <a:lstStyle/>
          <a:p>
            <a:r>
              <a:rPr lang="en-US" dirty="0"/>
              <a:t>Net profit (or loss) used to calculate </a:t>
            </a:r>
          </a:p>
          <a:p>
            <a:pPr lvl="1"/>
            <a:r>
              <a:rPr lang="en-US" dirty="0"/>
              <a:t>Self-employment taxes</a:t>
            </a:r>
          </a:p>
          <a:p>
            <a:pPr lvl="1"/>
            <a:r>
              <a:rPr lang="en-US" dirty="0"/>
              <a:t>Total income</a:t>
            </a:r>
          </a:p>
          <a:p>
            <a:pPr lvl="1"/>
            <a:r>
              <a:rPr lang="en-US" dirty="0"/>
              <a:t>Qualified Business Income (QBI) deduction</a:t>
            </a:r>
          </a:p>
          <a:p>
            <a:endParaRPr lang="en-US" dirty="0"/>
          </a:p>
        </p:txBody>
      </p:sp>
      <p:sp>
        <p:nvSpPr>
          <p:cNvPr id="5" name="Title 4"/>
          <p:cNvSpPr>
            <a:spLocks noGrp="1"/>
          </p:cNvSpPr>
          <p:nvPr>
            <p:ph type="title"/>
          </p:nvPr>
        </p:nvSpPr>
        <p:spPr/>
        <p:txBody>
          <a:bodyPr/>
          <a:lstStyle/>
          <a:p>
            <a:r>
              <a:rPr lang="en-US"/>
              <a:t>Net Profit</a:t>
            </a:r>
          </a:p>
        </p:txBody>
      </p:sp>
      <p:sp>
        <p:nvSpPr>
          <p:cNvPr id="2" name="Date Placeholder 1">
            <a:extLst>
              <a:ext uri="{FF2B5EF4-FFF2-40B4-BE49-F238E27FC236}">
                <a16:creationId xmlns:a16="http://schemas.microsoft.com/office/drawing/2014/main" id="{BE1200FD-3F44-4A21-8F87-9C5A6852846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02123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50</a:t>
            </a:fld>
            <a:endParaRPr lang="en-US"/>
          </a:p>
        </p:txBody>
      </p:sp>
      <p:sp>
        <p:nvSpPr>
          <p:cNvPr id="12291" name="Content Placeholder 2"/>
          <p:cNvSpPr>
            <a:spLocks noGrp="1"/>
          </p:cNvSpPr>
          <p:nvPr>
            <p:ph sz="quarter" idx="12"/>
          </p:nvPr>
        </p:nvSpPr>
        <p:spPr/>
        <p:txBody>
          <a:bodyPr>
            <a:normAutofit/>
          </a:bodyPr>
          <a:lstStyle/>
          <a:p>
            <a:r>
              <a:rPr lang="en-US" altLang="en-US"/>
              <a:t>A Business</a:t>
            </a:r>
          </a:p>
          <a:p>
            <a:pPr lvl="1"/>
            <a:r>
              <a:rPr lang="en-US" altLang="en-US"/>
              <a:t>Profit motive</a:t>
            </a:r>
          </a:p>
          <a:p>
            <a:pPr lvl="1"/>
            <a:r>
              <a:rPr lang="en-US" altLang="en-US"/>
              <a:t>Reasonable expectation of profit</a:t>
            </a:r>
          </a:p>
          <a:p>
            <a:pPr lvl="1"/>
            <a:r>
              <a:rPr lang="en-US" altLang="en-US"/>
              <a:t>Means of livelihood</a:t>
            </a:r>
          </a:p>
          <a:p>
            <a:pPr lvl="1"/>
            <a:r>
              <a:rPr lang="en-US" altLang="en-US"/>
              <a:t>Regular activity</a:t>
            </a:r>
          </a:p>
          <a:p>
            <a:pPr lvl="1"/>
            <a:r>
              <a:rPr lang="en-US" altLang="en-US"/>
              <a:t>Conducted in a business-like manner</a:t>
            </a:r>
          </a:p>
        </p:txBody>
      </p:sp>
      <p:sp>
        <p:nvSpPr>
          <p:cNvPr id="2" name="Title 1"/>
          <p:cNvSpPr>
            <a:spLocks noGrp="1"/>
          </p:cNvSpPr>
          <p:nvPr>
            <p:ph type="title"/>
          </p:nvPr>
        </p:nvSpPr>
        <p:spPr/>
        <p:txBody>
          <a:bodyPr/>
          <a:lstStyle/>
          <a:p>
            <a:r>
              <a:rPr lang="en-US"/>
              <a:t>Interview – Is it a Business?</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221B8A43-D1B2-4F04-9AB8-19E835128CB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21897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51</a:t>
            </a:fld>
            <a:endParaRPr lang="en-US"/>
          </a:p>
        </p:txBody>
      </p:sp>
      <p:sp>
        <p:nvSpPr>
          <p:cNvPr id="13315" name="Content Placeholder 2"/>
          <p:cNvSpPr>
            <a:spLocks noGrp="1"/>
          </p:cNvSpPr>
          <p:nvPr>
            <p:ph sz="quarter" idx="12"/>
          </p:nvPr>
        </p:nvSpPr>
        <p:spPr/>
        <p:txBody>
          <a:bodyPr>
            <a:normAutofit/>
          </a:bodyPr>
          <a:lstStyle/>
          <a:p>
            <a:r>
              <a:rPr lang="en-US" altLang="en-US"/>
              <a:t>Income producing but not a business—Other income</a:t>
            </a:r>
          </a:p>
          <a:p>
            <a:pPr lvl="1"/>
            <a:r>
              <a:rPr lang="en-US" altLang="en-US"/>
              <a:t>Income from activities that don’t meet requirements to be considered a business</a:t>
            </a:r>
          </a:p>
          <a:p>
            <a:pPr lvl="1"/>
            <a:r>
              <a:rPr lang="en-US" altLang="en-US"/>
              <a:t>Sporadic activity, e.g., one-time event</a:t>
            </a:r>
          </a:p>
          <a:p>
            <a:pPr lvl="1"/>
            <a:r>
              <a:rPr lang="en-US" altLang="en-US"/>
              <a:t>Report income as “Other Income”</a:t>
            </a:r>
          </a:p>
          <a:p>
            <a:pPr lvl="1"/>
            <a:r>
              <a:rPr lang="en-US" altLang="en-US"/>
              <a:t>Generally deductions not allowed</a:t>
            </a:r>
          </a:p>
          <a:p>
            <a:pPr lvl="1"/>
            <a:endParaRPr lang="en-US" altLang="en-US"/>
          </a:p>
          <a:p>
            <a:pPr marL="432197" lvl="1" indent="0">
              <a:buNone/>
            </a:pPr>
            <a:endParaRPr lang="en-US" altLang="en-US"/>
          </a:p>
        </p:txBody>
      </p:sp>
      <p:sp>
        <p:nvSpPr>
          <p:cNvPr id="2" name="Title 1"/>
          <p:cNvSpPr>
            <a:spLocks noGrp="1"/>
          </p:cNvSpPr>
          <p:nvPr>
            <p:ph type="title"/>
          </p:nvPr>
        </p:nvSpPr>
        <p:spPr/>
        <p:txBody>
          <a:bodyPr>
            <a:normAutofit/>
          </a:bodyPr>
          <a:lstStyle/>
          <a:p>
            <a:r>
              <a:rPr lang="en-US"/>
              <a:t>Interview – Is it a Business?</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3EDCB3A4-9504-4796-A521-C1B46C67DDB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068310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52</a:t>
            </a:fld>
            <a:endParaRPr lang="en-US"/>
          </a:p>
        </p:txBody>
      </p:sp>
      <p:sp>
        <p:nvSpPr>
          <p:cNvPr id="14339" name="Content Placeholder 2"/>
          <p:cNvSpPr>
            <a:spLocks noGrp="1"/>
          </p:cNvSpPr>
          <p:nvPr>
            <p:ph sz="quarter" idx="12"/>
          </p:nvPr>
        </p:nvSpPr>
        <p:spPr/>
        <p:txBody>
          <a:bodyPr>
            <a:normAutofit/>
          </a:bodyPr>
          <a:lstStyle/>
          <a:p>
            <a:r>
              <a:rPr lang="en-US" dirty="0"/>
              <a:t>Not Entered Into for Profit — </a:t>
            </a:r>
            <a:r>
              <a:rPr lang="en-US" b="1" dirty="0"/>
              <a:t>out of scope</a:t>
            </a:r>
          </a:p>
          <a:p>
            <a:pPr lvl="1"/>
            <a:r>
              <a:rPr lang="en-US" altLang="en-US" dirty="0"/>
              <a:t>Antique hunting, when not in the business</a:t>
            </a:r>
          </a:p>
          <a:p>
            <a:pPr lvl="1"/>
            <a:r>
              <a:rPr lang="en-US" altLang="en-US" dirty="0"/>
              <a:t>Usually more pleasure driven than income driven</a:t>
            </a:r>
          </a:p>
          <a:p>
            <a:r>
              <a:rPr lang="en-US" altLang="en-US" dirty="0"/>
              <a:t>On-going activities not entered into for profit are </a:t>
            </a:r>
            <a:r>
              <a:rPr lang="en-US" altLang="en-US" b="1" dirty="0"/>
              <a:t>out of scope</a:t>
            </a:r>
          </a:p>
          <a:p>
            <a:pPr>
              <a:buFont typeface="Wingdings" panose="05000000000000000000" pitchFamily="2" charset="2"/>
              <a:buChar char="Ø"/>
            </a:pPr>
            <a:endParaRPr lang="en-US" altLang="en-US" dirty="0"/>
          </a:p>
          <a:p>
            <a:pPr lvl="1"/>
            <a:endParaRPr lang="en-US" altLang="en-US" dirty="0"/>
          </a:p>
        </p:txBody>
      </p:sp>
      <p:sp>
        <p:nvSpPr>
          <p:cNvPr id="2" name="Title 1"/>
          <p:cNvSpPr>
            <a:spLocks noGrp="1"/>
          </p:cNvSpPr>
          <p:nvPr>
            <p:ph type="title"/>
          </p:nvPr>
        </p:nvSpPr>
        <p:spPr/>
        <p:txBody>
          <a:bodyPr>
            <a:normAutofit/>
          </a:bodyPr>
          <a:lstStyle/>
          <a:p>
            <a:r>
              <a:rPr lang="en-US"/>
              <a:t>Interview – Is it a Business?</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3" name="Date Placeholder 2">
            <a:extLst>
              <a:ext uri="{FF2B5EF4-FFF2-40B4-BE49-F238E27FC236}">
                <a16:creationId xmlns:a16="http://schemas.microsoft.com/office/drawing/2014/main" id="{19F059A6-E35C-431D-97C5-CA1A2C29260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056132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53</a:t>
            </a:fld>
            <a:endParaRPr lang="en-US"/>
          </a:p>
        </p:txBody>
      </p:sp>
      <p:sp>
        <p:nvSpPr>
          <p:cNvPr id="36867" name="Rectangle 3"/>
          <p:cNvSpPr>
            <a:spLocks noGrp="1" noChangeArrowheads="1"/>
          </p:cNvSpPr>
          <p:nvPr>
            <p:ph sz="quarter" idx="12"/>
          </p:nvPr>
        </p:nvSpPr>
        <p:spPr>
          <a:xfrm>
            <a:off x="959125" y="2171701"/>
            <a:ext cx="7315200" cy="3193775"/>
          </a:xfrm>
        </p:spPr>
        <p:txBody>
          <a:bodyPr>
            <a:normAutofit/>
          </a:bodyPr>
          <a:lstStyle/>
          <a:p>
            <a:r>
              <a:rPr lang="en-US" altLang="en-US" dirty="0"/>
              <a:t>Jointly run business must be split into two Schedules C</a:t>
            </a:r>
          </a:p>
          <a:p>
            <a:pPr lvl="1"/>
            <a:r>
              <a:rPr lang="en-US" altLang="en-US" dirty="0"/>
              <a:t>Self-employment tax implications</a:t>
            </a:r>
          </a:p>
          <a:p>
            <a:r>
              <a:rPr lang="en-US" altLang="en-US" dirty="0"/>
              <a:t>Can enter all income and expenses on one Schedule C and mark “Qualified Joint Venture”</a:t>
            </a:r>
          </a:p>
        </p:txBody>
      </p:sp>
      <p:sp>
        <p:nvSpPr>
          <p:cNvPr id="9218" name="Rectangle 2"/>
          <p:cNvSpPr>
            <a:spLocks noGrp="1" noChangeArrowheads="1"/>
          </p:cNvSpPr>
          <p:nvPr>
            <p:ph type="title"/>
          </p:nvPr>
        </p:nvSpPr>
        <p:spPr/>
        <p:txBody>
          <a:bodyPr/>
          <a:lstStyle/>
          <a:p>
            <a:r>
              <a:rPr lang="en-US" altLang="en-US"/>
              <a:t>Jointly Run Business</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FA7C6356-6F6D-4253-978D-34A348922C0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33357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54</a:t>
            </a:fld>
            <a:endParaRPr lang="en-US"/>
          </a:p>
        </p:txBody>
      </p:sp>
      <p:sp>
        <p:nvSpPr>
          <p:cNvPr id="36867" name="Rectangle 3"/>
          <p:cNvSpPr>
            <a:spLocks noGrp="1" noChangeArrowheads="1"/>
          </p:cNvSpPr>
          <p:nvPr>
            <p:ph sz="quarter" idx="12"/>
          </p:nvPr>
        </p:nvSpPr>
        <p:spPr>
          <a:xfrm>
            <a:off x="879613" y="2171701"/>
            <a:ext cx="7384775" cy="3193775"/>
          </a:xfrm>
        </p:spPr>
        <p:txBody>
          <a:bodyPr>
            <a:normAutofit/>
          </a:bodyPr>
          <a:lstStyle/>
          <a:p>
            <a:r>
              <a:rPr lang="en-US" altLang="en-US" dirty="0"/>
              <a:t>If other than 50:50 split, enter all income on one Schedule C, then  “Move” the other spouse’s share to a separate Schedule C </a:t>
            </a:r>
          </a:p>
          <a:p>
            <a:pPr lvl="1"/>
            <a:r>
              <a:rPr lang="en-US" altLang="en-US" dirty="0"/>
              <a:t>Input an as “Returns and allowances” on the first Schedule C</a:t>
            </a:r>
          </a:p>
          <a:p>
            <a:pPr lvl="1"/>
            <a:r>
              <a:rPr lang="en-US" altLang="en-US" dirty="0"/>
              <a:t>Input as “Other Income” on the other spouse’s Schedule C</a:t>
            </a:r>
          </a:p>
          <a:p>
            <a:r>
              <a:rPr lang="en-US" altLang="en-US" dirty="0"/>
              <a:t>Taxpayer decides the portion allocable to each spouse</a:t>
            </a:r>
          </a:p>
        </p:txBody>
      </p:sp>
      <p:sp>
        <p:nvSpPr>
          <p:cNvPr id="9218" name="Rectangle 2"/>
          <p:cNvSpPr>
            <a:spLocks noGrp="1" noChangeArrowheads="1"/>
          </p:cNvSpPr>
          <p:nvPr>
            <p:ph type="title"/>
          </p:nvPr>
        </p:nvSpPr>
        <p:spPr/>
        <p:txBody>
          <a:bodyPr/>
          <a:lstStyle/>
          <a:p>
            <a:r>
              <a:rPr lang="en-US" altLang="en-US"/>
              <a:t>Jointly Run Business</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596C17A5-08A8-4076-8832-C1FB0E5FAC2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487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3"/>
          <p:cNvSpPr>
            <a:spLocks noGrp="1"/>
          </p:cNvSpPr>
          <p:nvPr>
            <p:ph sz="half" idx="1"/>
          </p:nvPr>
        </p:nvSpPr>
        <p:spPr>
          <a:xfrm>
            <a:off x="742950" y="2286000"/>
            <a:ext cx="5086350" cy="3073676"/>
          </a:xfrm>
        </p:spPr>
        <p:txBody>
          <a:bodyPr>
            <a:normAutofit/>
          </a:bodyPr>
          <a:lstStyle/>
          <a:p>
            <a:r>
              <a:rPr lang="en-US" altLang="en-US" dirty="0"/>
              <a:t>Statutory employee on Form W-2</a:t>
            </a:r>
          </a:p>
          <a:p>
            <a:r>
              <a:rPr lang="en-US" altLang="en-US" dirty="0"/>
              <a:t>Related expenses claimed on Schedule C</a:t>
            </a:r>
          </a:p>
          <a:p>
            <a:pPr lvl="1"/>
            <a:r>
              <a:rPr lang="en-US" altLang="en-US" dirty="0"/>
              <a:t>Input W-2 form and </a:t>
            </a:r>
            <a:r>
              <a:rPr lang="en-US" altLang="en-US" b="1" dirty="0"/>
              <a:t>check statutory employee box</a:t>
            </a:r>
          </a:p>
          <a:p>
            <a:pPr lvl="1"/>
            <a:r>
              <a:rPr lang="en-US" altLang="en-US" dirty="0"/>
              <a:t>Input income </a:t>
            </a:r>
            <a:r>
              <a:rPr lang="en-US" altLang="en-US" b="1" dirty="0"/>
              <a:t>again </a:t>
            </a:r>
            <a:r>
              <a:rPr lang="en-US" altLang="en-US" dirty="0"/>
              <a:t>on Schedule C</a:t>
            </a:r>
          </a:p>
          <a:p>
            <a:pPr lvl="1"/>
            <a:r>
              <a:rPr lang="en-US" altLang="en-US" dirty="0"/>
              <a:t>Regular Schedule C rules apply for expenses</a:t>
            </a:r>
          </a:p>
          <a:p>
            <a:pPr lvl="1"/>
            <a:r>
              <a:rPr lang="en-US" altLang="en-US" dirty="0"/>
              <a:t>No self-employment tax (FICA withheld via W-2)</a:t>
            </a:r>
          </a:p>
        </p:txBody>
      </p:sp>
      <p:sp>
        <p:nvSpPr>
          <p:cNvPr id="3" name="Title 2"/>
          <p:cNvSpPr>
            <a:spLocks noGrp="1"/>
          </p:cNvSpPr>
          <p:nvPr>
            <p:ph type="title"/>
          </p:nvPr>
        </p:nvSpPr>
        <p:spPr/>
        <p:txBody>
          <a:bodyPr/>
          <a:lstStyle/>
          <a:p>
            <a:r>
              <a:rPr lang="en-US"/>
              <a:t>Statutory Employee</a:t>
            </a:r>
          </a:p>
        </p:txBody>
      </p:sp>
      <p:sp>
        <p:nvSpPr>
          <p:cNvPr id="4" name="Slide Number Placeholder 3"/>
          <p:cNvSpPr>
            <a:spLocks noGrp="1"/>
          </p:cNvSpPr>
          <p:nvPr>
            <p:ph type="sldNum" sz="quarter" idx="11"/>
          </p:nvPr>
        </p:nvSpPr>
        <p:spPr/>
        <p:txBody>
          <a:bodyPr/>
          <a:lstStyle/>
          <a:p>
            <a:fld id="{904548E9-6249-43D8-B9E7-ADE044522384}" type="slidenum">
              <a:rPr lang="en-US" smtClean="0"/>
              <a:pPr/>
              <a:t>55</a:t>
            </a:fld>
            <a:endParaRPr lang="en-US"/>
          </a:p>
        </p:txBody>
      </p:sp>
      <p:pic>
        <p:nvPicPr>
          <p:cNvPr id="44037" name="Picture 4" descr="W-2 2012.pdf - Adobe Acrobat Pro"/>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30503" y="2343150"/>
            <a:ext cx="2870597" cy="20574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6000750" y="3200400"/>
            <a:ext cx="108585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1350">
              <a:solidFill>
                <a:srgbClr val="FFFFFF"/>
              </a:solidFill>
              <a:cs typeface="Calibri" panose="020F0502020204030204" pitchFamily="34" charset="0"/>
            </a:endParaRPr>
          </a:p>
        </p:txBody>
      </p:sp>
      <p:sp>
        <p:nvSpPr>
          <p:cNvPr id="8" name="Footer Placeholder 7"/>
          <p:cNvSpPr>
            <a:spLocks noGrp="1"/>
          </p:cNvSpPr>
          <p:nvPr>
            <p:ph type="ftr" sz="quarter" idx="10"/>
          </p:nvPr>
        </p:nvSpPr>
        <p:spPr/>
        <p:txBody>
          <a:bodyPr/>
          <a:lstStyle/>
          <a:p>
            <a:r>
              <a:rPr lang="en-US">
                <a:solidFill>
                  <a:prstClr val="black">
                    <a:tint val="75000"/>
                  </a:prstClr>
                </a:solidFill>
              </a:rPr>
              <a:t>NTTC Training ala NJ – TY2019</a:t>
            </a:r>
          </a:p>
        </p:txBody>
      </p:sp>
    </p:spTree>
    <p:extLst>
      <p:ext uri="{BB962C8B-B14F-4D97-AF65-F5344CB8AC3E}">
        <p14:creationId xmlns:p14="http://schemas.microsoft.com/office/powerpoint/2010/main" val="3522136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4" y="6265308"/>
            <a:ext cx="702365" cy="365125"/>
          </a:xfrm>
        </p:spPr>
        <p:txBody>
          <a:bodyPr/>
          <a:lstStyle/>
          <a:p>
            <a:fld id="{904548E9-6249-43D8-B9E7-ADE044522384}" type="slidenum">
              <a:rPr lang="en-US" smtClean="0"/>
              <a:pPr/>
              <a:t>56</a:t>
            </a:fld>
            <a:endParaRPr lang="en-US"/>
          </a:p>
        </p:txBody>
      </p:sp>
      <p:sp>
        <p:nvSpPr>
          <p:cNvPr id="2" name="Content Placeholder 1"/>
          <p:cNvSpPr>
            <a:spLocks noGrp="1"/>
          </p:cNvSpPr>
          <p:nvPr>
            <p:ph sz="quarter" idx="12"/>
          </p:nvPr>
        </p:nvSpPr>
        <p:spPr/>
        <p:txBody>
          <a:bodyPr>
            <a:normAutofit/>
          </a:bodyPr>
          <a:lstStyle/>
          <a:p>
            <a:r>
              <a:rPr lang="en-US" dirty="0"/>
              <a:t>Statutory Employees include:</a:t>
            </a:r>
          </a:p>
          <a:p>
            <a:pPr lvl="1"/>
            <a:r>
              <a:rPr lang="en-US" dirty="0"/>
              <a:t>Certain agents or commission drivers </a:t>
            </a:r>
          </a:p>
          <a:p>
            <a:pPr lvl="1"/>
            <a:r>
              <a:rPr lang="en-US" dirty="0"/>
              <a:t>Full-time life insurance salespersons </a:t>
            </a:r>
          </a:p>
          <a:p>
            <a:pPr lvl="1"/>
            <a:r>
              <a:rPr lang="en-US" dirty="0"/>
              <a:t>Certain </a:t>
            </a:r>
            <a:r>
              <a:rPr lang="en-US" dirty="0" err="1"/>
              <a:t>homeworkers</a:t>
            </a:r>
            <a:endParaRPr lang="en-US" dirty="0"/>
          </a:p>
          <a:p>
            <a:pPr lvl="1"/>
            <a:r>
              <a:rPr lang="en-US" dirty="0"/>
              <a:t>Traveling salespersons</a:t>
            </a:r>
          </a:p>
          <a:p>
            <a:pPr>
              <a:buFont typeface="Wingdings" panose="05000000000000000000" pitchFamily="2" charset="2"/>
              <a:buChar char="Ø"/>
            </a:pPr>
            <a:r>
              <a:rPr lang="en-US" dirty="0"/>
              <a:t>Some employers may check the box in error</a:t>
            </a:r>
          </a:p>
        </p:txBody>
      </p:sp>
      <p:sp>
        <p:nvSpPr>
          <p:cNvPr id="3" name="Title 2"/>
          <p:cNvSpPr>
            <a:spLocks noGrp="1"/>
          </p:cNvSpPr>
          <p:nvPr>
            <p:ph type="title"/>
          </p:nvPr>
        </p:nvSpPr>
        <p:spPr/>
        <p:txBody>
          <a:bodyPr/>
          <a:lstStyle/>
          <a:p>
            <a:r>
              <a:rPr lang="en-US"/>
              <a:t>Statutory Employee</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4" name="Date Placeholder 3">
            <a:extLst>
              <a:ext uri="{FF2B5EF4-FFF2-40B4-BE49-F238E27FC236}">
                <a16:creationId xmlns:a16="http://schemas.microsoft.com/office/drawing/2014/main" id="{EC94CF1C-6E3E-467C-8734-FE8D6A01E10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589630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57</a:t>
            </a:fld>
            <a:endParaRPr lang="en-US">
              <a:solidFill>
                <a:prstClr val="black">
                  <a:tint val="75000"/>
                </a:prstClr>
              </a:solidFill>
            </a:endParaRPr>
          </a:p>
        </p:txBody>
      </p:sp>
      <p:sp>
        <p:nvSpPr>
          <p:cNvPr id="4" name="Content Placeholder 3"/>
          <p:cNvSpPr>
            <a:spLocks noGrp="1"/>
          </p:cNvSpPr>
          <p:nvPr>
            <p:ph sz="quarter" idx="12"/>
          </p:nvPr>
        </p:nvSpPr>
        <p:spPr/>
        <p:txBody>
          <a:bodyPr>
            <a:normAutofit/>
          </a:bodyPr>
          <a:lstStyle/>
          <a:p>
            <a:r>
              <a:rPr lang="en-US" dirty="0"/>
              <a:t>All normal rules apply for income and business expenses</a:t>
            </a:r>
          </a:p>
          <a:p>
            <a:r>
              <a:rPr lang="en-US" dirty="0"/>
              <a:t>Notaries exempt from self-employment tax by law </a:t>
            </a:r>
          </a:p>
          <a:p>
            <a:pPr lvl="1"/>
            <a:r>
              <a:rPr lang="en-US" dirty="0"/>
              <a:t>Income </a:t>
            </a:r>
            <a:r>
              <a:rPr lang="en-US" b="1" dirty="0"/>
              <a:t>does not </a:t>
            </a:r>
            <a:r>
              <a:rPr lang="en-US" dirty="0"/>
              <a:t>qualify for EIC</a:t>
            </a:r>
          </a:p>
          <a:p>
            <a:pPr>
              <a:buFont typeface="Wingdings" panose="05000000000000000000" pitchFamily="2" charset="2"/>
              <a:buChar char="Ø"/>
            </a:pPr>
            <a:r>
              <a:rPr lang="en-US" dirty="0"/>
              <a:t>Enter in TaxSlayer Schedule SE the amount of net profit (Schedule C profit) exempt from self-employment tax</a:t>
            </a:r>
          </a:p>
        </p:txBody>
      </p:sp>
      <p:sp>
        <p:nvSpPr>
          <p:cNvPr id="5" name="Title 4"/>
          <p:cNvSpPr>
            <a:spLocks noGrp="1"/>
          </p:cNvSpPr>
          <p:nvPr>
            <p:ph type="title"/>
          </p:nvPr>
        </p:nvSpPr>
        <p:spPr/>
        <p:txBody>
          <a:bodyPr/>
          <a:lstStyle/>
          <a:p>
            <a:r>
              <a:rPr lang="en-US"/>
              <a:t>Notaries Public</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077FFCEF-8B62-4D43-8CBA-478083D135D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38149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6ip5jGL4T.jpg"/>
          <p:cNvPicPr>
            <a:picLocks noGrp="1" noChangeAspect="1"/>
          </p:cNvPicPr>
          <p:nvPr>
            <p:ph sz="quarter" idx="12"/>
          </p:nvPr>
        </p:nvPicPr>
        <p:blipFill rotWithShape="1">
          <a:blip r:embed="rId3"/>
          <a:srcRect l="-451" t="11938" r="-1103"/>
          <a:stretch/>
        </p:blipFill>
        <p:spPr>
          <a:xfrm>
            <a:off x="2119976" y="2057401"/>
            <a:ext cx="3888838" cy="3372716"/>
          </a:xfrm>
        </p:spPr>
      </p:pic>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solidFill>
                  <a:prstClr val="black">
                    <a:tint val="75000"/>
                  </a:prstClr>
                </a:solidFill>
              </a:rPr>
              <a:pPr/>
              <a:t>58</a:t>
            </a:fld>
            <a:endParaRPr lang="en-US">
              <a:solidFill>
                <a:prstClr val="black">
                  <a:tint val="75000"/>
                </a:prstClr>
              </a:solidFill>
            </a:endParaRPr>
          </a:p>
        </p:txBody>
      </p:sp>
      <p:sp>
        <p:nvSpPr>
          <p:cNvPr id="2560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sz="3150"/>
              <a:t>Business Income</a:t>
            </a:r>
            <a:endParaRPr lang="en-US" altLang="en-US"/>
          </a:p>
        </p:txBody>
      </p:sp>
      <p:sp>
        <p:nvSpPr>
          <p:cNvPr id="77829" name="Text Box 3"/>
          <p:cNvSpPr txBox="1">
            <a:spLocks noChangeArrowheads="1"/>
          </p:cNvSpPr>
          <p:nvPr/>
        </p:nvSpPr>
        <p:spPr bwMode="auto">
          <a:xfrm>
            <a:off x="400050" y="2467164"/>
            <a:ext cx="3486150" cy="7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137160" tIns="137160" rIns="137160" bIns="137160" anchor="ctr">
            <a:spAutoFit/>
          </a:bodyPr>
          <a:lstStyle>
            <a:lvl1pPr>
              <a:spcBef>
                <a:spcPts val="1800"/>
              </a:spcBef>
              <a:buClr>
                <a:srgbClr val="B54A10"/>
              </a:buClr>
              <a:buSzPct val="94000"/>
              <a:buFont typeface="Calibri" pitchFamily="34" charset="0"/>
              <a:buChar char="●"/>
              <a:tabLst>
                <a:tab pos="2979738" algn="r"/>
                <a:tab pos="3263900" algn="l"/>
              </a:tabLst>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tabLst>
                <a:tab pos="2979738" algn="r"/>
                <a:tab pos="3263900" algn="l"/>
              </a:tabLst>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tabLst>
                <a:tab pos="2979738" algn="r"/>
                <a:tab pos="3263900" algn="l"/>
              </a:tabLst>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tabLst>
                <a:tab pos="2979738" algn="r"/>
                <a:tab pos="3263900" algn="l"/>
              </a:tabLst>
              <a:defRPr sz="2400" b="1">
                <a:solidFill>
                  <a:schemeClr val="tx1"/>
                </a:solidFill>
                <a:latin typeface="Calibri" pitchFamily="34" charset="0"/>
              </a:defRPr>
            </a:lvl4pPr>
            <a:lvl5pPr marL="2057400" indent="-228600">
              <a:spcBef>
                <a:spcPct val="20000"/>
              </a:spcBef>
              <a:buClr>
                <a:srgbClr val="474B78"/>
              </a:buClr>
              <a:buFont typeface="Arial" charset="0"/>
              <a:buChar char="•"/>
              <a:tabLst>
                <a:tab pos="2979738" algn="r"/>
                <a:tab pos="3263900" algn="l"/>
              </a:tabLst>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9pPr>
          </a:lstStyle>
          <a:p>
            <a:pPr algn="ctr">
              <a:lnSpc>
                <a:spcPct val="120000"/>
              </a:lnSpc>
              <a:spcBef>
                <a:spcPct val="0"/>
              </a:spcBef>
              <a:buClrTx/>
              <a:buSzTx/>
              <a:buFontTx/>
              <a:buNone/>
            </a:pPr>
            <a:r>
              <a:rPr lang="en-US" altLang="en-US" sz="2700" dirty="0">
                <a:solidFill>
                  <a:srgbClr val="000000"/>
                </a:solidFill>
                <a:ea typeface="MS PGothic" pitchFamily="34" charset="-128"/>
              </a:rPr>
              <a:t>Questions</a:t>
            </a:r>
            <a:r>
              <a:rPr lang="en-US" altLang="en-US" sz="2400" dirty="0">
                <a:solidFill>
                  <a:srgbClr val="000000"/>
                </a:solidFill>
                <a:ea typeface="MS PGothic" pitchFamily="34" charset="-128"/>
              </a:rPr>
              <a:t>?</a:t>
            </a:r>
          </a:p>
        </p:txBody>
      </p:sp>
      <p:sp>
        <p:nvSpPr>
          <p:cNvPr id="77830" name="Text Box 3"/>
          <p:cNvSpPr txBox="1">
            <a:spLocks noChangeArrowheads="1"/>
          </p:cNvSpPr>
          <p:nvPr/>
        </p:nvSpPr>
        <p:spPr bwMode="auto">
          <a:xfrm>
            <a:off x="4114800" y="3381564"/>
            <a:ext cx="4343400" cy="7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137160" tIns="137160" rIns="137160" bIns="137160" anchor="ctr">
            <a:spAutoFit/>
          </a:bodyPr>
          <a:lstStyle>
            <a:lvl1pPr>
              <a:spcBef>
                <a:spcPts val="1800"/>
              </a:spcBef>
              <a:buClr>
                <a:srgbClr val="B54A10"/>
              </a:buClr>
              <a:buSzPct val="94000"/>
              <a:buFont typeface="Calibri" pitchFamily="34" charset="0"/>
              <a:buChar char="●"/>
              <a:tabLst>
                <a:tab pos="2979738" algn="r"/>
                <a:tab pos="3263900" algn="l"/>
              </a:tabLst>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tabLst>
                <a:tab pos="2979738" algn="r"/>
                <a:tab pos="3263900" algn="l"/>
              </a:tabLst>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tabLst>
                <a:tab pos="2979738" algn="r"/>
                <a:tab pos="3263900" algn="l"/>
              </a:tabLst>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tabLst>
                <a:tab pos="2979738" algn="r"/>
                <a:tab pos="3263900" algn="l"/>
              </a:tabLst>
              <a:defRPr sz="2400" b="1">
                <a:solidFill>
                  <a:schemeClr val="tx1"/>
                </a:solidFill>
                <a:latin typeface="Calibri" pitchFamily="34" charset="0"/>
              </a:defRPr>
            </a:lvl4pPr>
            <a:lvl5pPr marL="2057400" indent="-228600">
              <a:spcBef>
                <a:spcPct val="20000"/>
              </a:spcBef>
              <a:buClr>
                <a:srgbClr val="474B78"/>
              </a:buClr>
              <a:buFont typeface="Arial" charset="0"/>
              <a:buChar char="•"/>
              <a:tabLst>
                <a:tab pos="2979738" algn="r"/>
                <a:tab pos="3263900" algn="l"/>
              </a:tabLst>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9pPr>
          </a:lstStyle>
          <a:p>
            <a:pPr algn="ctr">
              <a:lnSpc>
                <a:spcPct val="120000"/>
              </a:lnSpc>
              <a:spcBef>
                <a:spcPct val="0"/>
              </a:spcBef>
              <a:buClrTx/>
              <a:buSzTx/>
              <a:buFontTx/>
              <a:buNone/>
            </a:pPr>
            <a:r>
              <a:rPr lang="en-US" altLang="en-US" sz="2700" dirty="0">
                <a:solidFill>
                  <a:srgbClr val="000000"/>
                </a:solidFill>
                <a:ea typeface="MS PGothic" pitchFamily="34" charset="-128"/>
              </a:rPr>
              <a:t>Comments…</a:t>
            </a:r>
          </a:p>
        </p:txBody>
      </p:sp>
      <p:sp>
        <p:nvSpPr>
          <p:cNvPr id="8" name="Footer Placeholder 7"/>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732799FD-286E-431C-A4D6-50D27333521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0647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p>
        </p:txBody>
      </p:sp>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6</a:t>
            </a:fld>
            <a:endParaRPr lang="en-US"/>
          </a:p>
        </p:txBody>
      </p:sp>
      <p:sp>
        <p:nvSpPr>
          <p:cNvPr id="4" name="Content Placeholder 3"/>
          <p:cNvSpPr>
            <a:spLocks noGrp="1"/>
          </p:cNvSpPr>
          <p:nvPr>
            <p:ph sz="quarter" idx="12"/>
          </p:nvPr>
        </p:nvSpPr>
        <p:spPr/>
        <p:txBody>
          <a:bodyPr/>
          <a:lstStyle/>
          <a:p>
            <a:r>
              <a:rPr lang="en-US" dirty="0"/>
              <a:t>May be sole proprietor or independent contractor</a:t>
            </a:r>
          </a:p>
          <a:p>
            <a:r>
              <a:rPr lang="en-US" dirty="0"/>
              <a:t>May be part time or full time</a:t>
            </a:r>
          </a:p>
          <a:p>
            <a:r>
              <a:rPr lang="en-US" dirty="0"/>
              <a:t>Primary business purpose for income or profit</a:t>
            </a:r>
          </a:p>
          <a:p>
            <a:r>
              <a:rPr lang="en-US" dirty="0"/>
              <a:t>Taxpayer involved in business with continuity and regularity</a:t>
            </a:r>
          </a:p>
          <a:p>
            <a:endParaRPr lang="en-US" dirty="0"/>
          </a:p>
        </p:txBody>
      </p:sp>
      <p:sp>
        <p:nvSpPr>
          <p:cNvPr id="5" name="Title 4"/>
          <p:cNvSpPr>
            <a:spLocks noGrp="1"/>
          </p:cNvSpPr>
          <p:nvPr>
            <p:ph type="title"/>
          </p:nvPr>
        </p:nvSpPr>
        <p:spPr/>
        <p:txBody>
          <a:bodyPr/>
          <a:lstStyle/>
          <a:p>
            <a:r>
              <a:rPr lang="en-US"/>
              <a:t>Business Activity</a:t>
            </a:r>
          </a:p>
        </p:txBody>
      </p:sp>
      <p:sp>
        <p:nvSpPr>
          <p:cNvPr id="2" name="Date Placeholder 1">
            <a:extLst>
              <a:ext uri="{FF2B5EF4-FFF2-40B4-BE49-F238E27FC236}">
                <a16:creationId xmlns:a16="http://schemas.microsoft.com/office/drawing/2014/main" id="{AF8FAEEF-5C22-453A-9934-7690A02153C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524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7</a:t>
            </a:fld>
            <a:endParaRPr lang="en-US"/>
          </a:p>
        </p:txBody>
      </p:sp>
      <p:sp>
        <p:nvSpPr>
          <p:cNvPr id="31747" name="Rectangle 3"/>
          <p:cNvSpPr>
            <a:spLocks noGrp="1" noChangeArrowheads="1"/>
          </p:cNvSpPr>
          <p:nvPr>
            <p:ph sz="quarter" idx="12"/>
          </p:nvPr>
        </p:nvSpPr>
        <p:spPr/>
        <p:txBody>
          <a:bodyPr>
            <a:normAutofit/>
          </a:bodyPr>
          <a:lstStyle/>
          <a:p>
            <a:pPr>
              <a:lnSpc>
                <a:spcPct val="110000"/>
              </a:lnSpc>
            </a:pPr>
            <a:r>
              <a:rPr lang="en-US" altLang="en-US" dirty="0"/>
              <a:t>Taxpayer may have more than one Schedule</a:t>
            </a:r>
          </a:p>
          <a:p>
            <a:pPr lvl="1">
              <a:lnSpc>
                <a:spcPct val="110000"/>
              </a:lnSpc>
            </a:pPr>
            <a:r>
              <a:rPr lang="en-US" altLang="en-US" dirty="0"/>
              <a:t>Do not combine businesses </a:t>
            </a:r>
          </a:p>
          <a:p>
            <a:pPr lvl="1">
              <a:lnSpc>
                <a:spcPct val="110000"/>
              </a:lnSpc>
            </a:pPr>
            <a:r>
              <a:rPr lang="en-US" altLang="en-US" dirty="0"/>
              <a:t>Each business requires separate Schedule C</a:t>
            </a:r>
          </a:p>
          <a:p>
            <a:pPr lvl="1"/>
            <a:endParaRPr lang="en-US" altLang="en-US" dirty="0"/>
          </a:p>
        </p:txBody>
      </p:sp>
      <p:sp>
        <p:nvSpPr>
          <p:cNvPr id="8194" name="Rectangle 2"/>
          <p:cNvSpPr>
            <a:spLocks noGrp="1" noChangeArrowheads="1"/>
          </p:cNvSpPr>
          <p:nvPr>
            <p:ph type="title"/>
          </p:nvPr>
        </p:nvSpPr>
        <p:spPr/>
        <p:txBody>
          <a:bodyPr>
            <a:normAutofit/>
          </a:bodyPr>
          <a:lstStyle/>
          <a:p>
            <a:r>
              <a:rPr lang="en-US" altLang="en-US"/>
              <a:t>Interview – Consider Each Business Separately</a:t>
            </a:r>
          </a:p>
        </p:txBody>
      </p:sp>
      <p:sp>
        <p:nvSpPr>
          <p:cNvPr id="6" name="Footer Placeholder 5"/>
          <p:cNvSpPr>
            <a:spLocks noGrp="1"/>
          </p:cNvSpPr>
          <p:nvPr>
            <p:ph type="ftr" sz="quarter" idx="3"/>
          </p:nvPr>
        </p:nvSpPr>
        <p:spPr>
          <a:xfrm>
            <a:off x="2607366" y="6265308"/>
            <a:ext cx="2895600" cy="365125"/>
          </a:xfrm>
        </p:spPr>
        <p:txBody>
          <a:bodyPr/>
          <a:lstStyle/>
          <a:p>
            <a:r>
              <a:rPr lang="en-US">
                <a:solidFill>
                  <a:prstClr val="black">
                    <a:tint val="75000"/>
                  </a:prstClr>
                </a:solidFill>
              </a:rPr>
              <a:t>NTTC Training ala NJ – TY2019</a:t>
            </a:r>
          </a:p>
        </p:txBody>
      </p:sp>
      <p:sp>
        <p:nvSpPr>
          <p:cNvPr id="2" name="Date Placeholder 1">
            <a:extLst>
              <a:ext uri="{FF2B5EF4-FFF2-40B4-BE49-F238E27FC236}">
                <a16:creationId xmlns:a16="http://schemas.microsoft.com/office/drawing/2014/main" id="{771A2EE9-39EC-45E6-8F44-FC445537FC7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6724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p>
        </p:txBody>
      </p:sp>
      <p:sp>
        <p:nvSpPr>
          <p:cNvPr id="4" name="Slide Number Placeholder 3"/>
          <p:cNvSpPr>
            <a:spLocks noGrp="1"/>
          </p:cNvSpPr>
          <p:nvPr>
            <p:ph type="sldNum" sz="quarter" idx="4"/>
          </p:nvPr>
        </p:nvSpPr>
        <p:spPr>
          <a:xfrm>
            <a:off x="457204" y="6265308"/>
            <a:ext cx="702365" cy="365125"/>
          </a:xfrm>
        </p:spPr>
        <p:txBody>
          <a:bodyPr/>
          <a:lstStyle/>
          <a:p>
            <a:fld id="{904548E9-6249-43D8-B9E7-ADE044522384}" type="slidenum">
              <a:rPr lang="en-US" smtClean="0"/>
              <a:pPr/>
              <a:t>8</a:t>
            </a:fld>
            <a:endParaRPr lang="en-US"/>
          </a:p>
        </p:txBody>
      </p:sp>
      <p:sp>
        <p:nvSpPr>
          <p:cNvPr id="11267" name="Content Placeholder 2"/>
          <p:cNvSpPr>
            <a:spLocks noGrp="1"/>
          </p:cNvSpPr>
          <p:nvPr>
            <p:ph sz="quarter" idx="12"/>
          </p:nvPr>
        </p:nvSpPr>
        <p:spPr/>
        <p:txBody>
          <a:bodyPr/>
          <a:lstStyle/>
          <a:p>
            <a:r>
              <a:rPr lang="en-US" altLang="en-US" dirty="0"/>
              <a:t> Three choices when determining type of activity</a:t>
            </a:r>
          </a:p>
          <a:p>
            <a:pPr lvl="1"/>
            <a:r>
              <a:rPr lang="en-US" altLang="en-US" dirty="0"/>
              <a:t>Business — Schedule C</a:t>
            </a:r>
          </a:p>
          <a:p>
            <a:pPr lvl="1"/>
            <a:r>
              <a:rPr lang="en-US" altLang="en-US" dirty="0"/>
              <a:t>Income producing but not a business — Other Income</a:t>
            </a:r>
          </a:p>
          <a:p>
            <a:pPr lvl="1"/>
            <a:r>
              <a:rPr lang="en-US" altLang="en-US" dirty="0"/>
              <a:t>Activity not entered into for profit (e.g. hobby) – </a:t>
            </a:r>
            <a:r>
              <a:rPr lang="en-US" altLang="en-US" b="1" dirty="0"/>
              <a:t>out of scope</a:t>
            </a:r>
          </a:p>
        </p:txBody>
      </p:sp>
      <p:sp>
        <p:nvSpPr>
          <p:cNvPr id="2" name="Title 1"/>
          <p:cNvSpPr>
            <a:spLocks noGrp="1"/>
          </p:cNvSpPr>
          <p:nvPr>
            <p:ph type="title"/>
          </p:nvPr>
        </p:nvSpPr>
        <p:spPr/>
        <p:txBody>
          <a:bodyPr/>
          <a:lstStyle/>
          <a:p>
            <a:r>
              <a:rPr lang="en-US"/>
              <a:t>Interview - Is it a Business? </a:t>
            </a:r>
            <a:endParaRPr lang="en-US" dirty="0"/>
          </a:p>
        </p:txBody>
      </p:sp>
      <p:sp>
        <p:nvSpPr>
          <p:cNvPr id="3" name="Date Placeholder 2">
            <a:extLst>
              <a:ext uri="{FF2B5EF4-FFF2-40B4-BE49-F238E27FC236}">
                <a16:creationId xmlns:a16="http://schemas.microsoft.com/office/drawing/2014/main" id="{6959E531-FDFF-4D6E-B8E5-B4784AF8CE6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66307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p>
        </p:txBody>
      </p:sp>
      <p:sp>
        <p:nvSpPr>
          <p:cNvPr id="3" name="Slide Number Placeholder 2"/>
          <p:cNvSpPr>
            <a:spLocks noGrp="1"/>
          </p:cNvSpPr>
          <p:nvPr>
            <p:ph type="sldNum" sz="quarter" idx="4"/>
          </p:nvPr>
        </p:nvSpPr>
        <p:spPr>
          <a:xfrm>
            <a:off x="457204" y="6265308"/>
            <a:ext cx="702365" cy="365125"/>
          </a:xfrm>
        </p:spPr>
        <p:txBody>
          <a:bodyPr/>
          <a:lstStyle/>
          <a:p>
            <a:fld id="{904548E9-6249-43D8-B9E7-ADE044522384}" type="slidenum">
              <a:rPr lang="en-US" smtClean="0"/>
              <a:pPr/>
              <a:t>9</a:t>
            </a:fld>
            <a:endParaRPr lang="en-US"/>
          </a:p>
        </p:txBody>
      </p:sp>
      <p:sp>
        <p:nvSpPr>
          <p:cNvPr id="29699" name="Rectangle 3"/>
          <p:cNvSpPr>
            <a:spLocks noGrp="1" noChangeArrowheads="1"/>
          </p:cNvSpPr>
          <p:nvPr>
            <p:ph sz="quarter" idx="12"/>
          </p:nvPr>
        </p:nvSpPr>
        <p:spPr/>
        <p:txBody>
          <a:bodyPr/>
          <a:lstStyle/>
          <a:p>
            <a:r>
              <a:rPr lang="en-US" altLang="en-US"/>
              <a:t>Schedule C in scope when</a:t>
            </a:r>
          </a:p>
          <a:p>
            <a:pPr lvl="1"/>
            <a:r>
              <a:rPr lang="en-US" altLang="en-US"/>
              <a:t>Uses cash method of accounting</a:t>
            </a:r>
          </a:p>
          <a:p>
            <a:pPr lvl="1"/>
            <a:r>
              <a:rPr lang="en-US" altLang="en-US"/>
              <a:t>No net loss</a:t>
            </a:r>
          </a:p>
          <a:p>
            <a:pPr lvl="1"/>
            <a:r>
              <a:rPr lang="en-US" altLang="en-US"/>
              <a:t>No employees or paid contract labor for services</a:t>
            </a:r>
          </a:p>
          <a:p>
            <a:pPr lvl="1"/>
            <a:r>
              <a:rPr lang="en-US" altLang="en-US"/>
              <a:t>No SEP/SIMPLE contribution</a:t>
            </a:r>
          </a:p>
          <a:p>
            <a:pPr lvl="2"/>
            <a:r>
              <a:rPr lang="en-US" altLang="en-US"/>
              <a:t>Traditional or Roth IRA contributions are in scope</a:t>
            </a:r>
            <a:endParaRPr lang="en-US" altLang="en-US" dirty="0"/>
          </a:p>
        </p:txBody>
      </p:sp>
      <p:sp>
        <p:nvSpPr>
          <p:cNvPr id="8194" name="Rectangle 2"/>
          <p:cNvSpPr>
            <a:spLocks noGrp="1" noChangeArrowheads="1"/>
          </p:cNvSpPr>
          <p:nvPr>
            <p:ph type="title"/>
          </p:nvPr>
        </p:nvSpPr>
        <p:spPr/>
        <p:txBody>
          <a:bodyPr/>
          <a:lstStyle/>
          <a:p>
            <a:r>
              <a:rPr lang="en-US" altLang="en-US"/>
              <a:t>Interview – Scope</a:t>
            </a:r>
            <a:endParaRPr lang="en-US" altLang="en-US" dirty="0"/>
          </a:p>
        </p:txBody>
      </p:sp>
      <p:sp>
        <p:nvSpPr>
          <p:cNvPr id="2" name="Date Placeholder 1">
            <a:extLst>
              <a:ext uri="{FF2B5EF4-FFF2-40B4-BE49-F238E27FC236}">
                <a16:creationId xmlns:a16="http://schemas.microsoft.com/office/drawing/2014/main" id="{7D3CD555-4F78-40A9-A43F-B0BD421E7D3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42033336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0.pptx" id="{CC562863-BD57-406F-98B2-9724686E7091}" vid="{C13A453C-3A0E-4BA4-B766-C0BD3EBB3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Template>
  <TotalTime>11</TotalTime>
  <Words>4678</Words>
  <Application>Microsoft Office PowerPoint</Application>
  <PresentationFormat>On-screen Show (4:3)</PresentationFormat>
  <Paragraphs>773</Paragraphs>
  <Slides>58</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Wingdings</vt:lpstr>
      <vt:lpstr>Default Theme</vt:lpstr>
      <vt:lpstr>Business Income</vt:lpstr>
      <vt:lpstr>Lesson Topics</vt:lpstr>
      <vt:lpstr>Tax-Aide Schedule C Guidelines</vt:lpstr>
      <vt:lpstr>Business Income</vt:lpstr>
      <vt:lpstr>Net Profit</vt:lpstr>
      <vt:lpstr>Business Activity</vt:lpstr>
      <vt:lpstr>Interview – Consider Each Business Separately</vt:lpstr>
      <vt:lpstr>Interview - Is it a Business? </vt:lpstr>
      <vt:lpstr>Interview – Scope</vt:lpstr>
      <vt:lpstr>Interview – Scope</vt:lpstr>
      <vt:lpstr>Interview – Scope</vt:lpstr>
      <vt:lpstr>Interview – Scope</vt:lpstr>
      <vt:lpstr>Interview – Scope</vt:lpstr>
      <vt:lpstr>Schedule C Quiz</vt:lpstr>
      <vt:lpstr>Employee Receives Form 1099-MISC</vt:lpstr>
      <vt:lpstr>Employee Receives Form 1099-MISC</vt:lpstr>
      <vt:lpstr>Business Code</vt:lpstr>
      <vt:lpstr>Business Codes in TaxSlayer</vt:lpstr>
      <vt:lpstr>Business Code Quiz</vt:lpstr>
      <vt:lpstr>Business Income</vt:lpstr>
      <vt:lpstr>Business Income – 1099-MISC</vt:lpstr>
      <vt:lpstr>TaxSlayer Entry Form 1099-MISC</vt:lpstr>
      <vt:lpstr>Business Income – Form 1099-K</vt:lpstr>
      <vt:lpstr>Business Income Quiz</vt:lpstr>
      <vt:lpstr>Business Expense</vt:lpstr>
      <vt:lpstr>Business Expense – Cost of Goods Sold</vt:lpstr>
      <vt:lpstr>Business Expense Quiz</vt:lpstr>
      <vt:lpstr>Business Expense Quiz</vt:lpstr>
      <vt:lpstr>Business Mileage </vt:lpstr>
      <vt:lpstr>Standard Mileage Method</vt:lpstr>
      <vt:lpstr>Standard Mileage Method</vt:lpstr>
      <vt:lpstr>Business Mileage </vt:lpstr>
      <vt:lpstr>PowerPoint Presentation</vt:lpstr>
      <vt:lpstr>Business Mileage Quiz</vt:lpstr>
      <vt:lpstr>Business Mileage Quiz</vt:lpstr>
      <vt:lpstr>Business Expenses  – For-Hire Drivers</vt:lpstr>
      <vt:lpstr>Business Expense – Outside Office</vt:lpstr>
      <vt:lpstr>Business Expenses - De minimis election</vt:lpstr>
      <vt:lpstr>Business Expenses – Education Costs</vt:lpstr>
      <vt:lpstr>Business Expense – Computer</vt:lpstr>
      <vt:lpstr>Business Expenses – Telephone</vt:lpstr>
      <vt:lpstr>Business Expenses – Meals</vt:lpstr>
      <vt:lpstr>Health Insurance Deduction</vt:lpstr>
      <vt:lpstr>Schedule C Net Profit</vt:lpstr>
      <vt:lpstr>Business Income – Quality Review</vt:lpstr>
      <vt:lpstr>Business Income Quality Review</vt:lpstr>
      <vt:lpstr>Business Income – Taxpayer Summary</vt:lpstr>
      <vt:lpstr>Business Income</vt:lpstr>
      <vt:lpstr>Business Income – Comprehensive Topics</vt:lpstr>
      <vt:lpstr>Interview – Is it a Business?</vt:lpstr>
      <vt:lpstr>Interview – Is it a Business?</vt:lpstr>
      <vt:lpstr>Interview – Is it a Business?</vt:lpstr>
      <vt:lpstr>Jointly Run Business</vt:lpstr>
      <vt:lpstr>Jointly Run Business</vt:lpstr>
      <vt:lpstr>Statutory Employee</vt:lpstr>
      <vt:lpstr>Statutory Employee</vt:lpstr>
      <vt:lpstr>Notaries Public</vt:lpstr>
      <vt:lpstr>Business Income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Al TP4F</dc:creator>
  <cp:lastModifiedBy>Al TP4F</cp:lastModifiedBy>
  <cp:revision>4</cp:revision>
  <dcterms:created xsi:type="dcterms:W3CDTF">2019-11-27T20:06:40Z</dcterms:created>
  <dcterms:modified xsi:type="dcterms:W3CDTF">2019-11-27T21:33:06Z</dcterms:modified>
</cp:coreProperties>
</file>